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theme/themeOverride4.xml" ContentType="application/vnd.openxmlformats-officedocument.themeOverride+xml"/>
  <Override PartName="/ppt/notesSlides/notesSlide15.xml" ContentType="application/vnd.openxmlformats-officedocument.presentationml.notesSlide+xml"/>
  <Override PartName="/ppt/theme/themeOverride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2"/>
  </p:notesMasterIdLst>
  <p:handoutMasterIdLst>
    <p:handoutMasterId r:id="rId93"/>
  </p:handoutMasterIdLst>
  <p:sldIdLst>
    <p:sldId id="456" r:id="rId2"/>
    <p:sldId id="260" r:id="rId3"/>
    <p:sldId id="545" r:id="rId4"/>
    <p:sldId id="432" r:id="rId5"/>
    <p:sldId id="498" r:id="rId6"/>
    <p:sldId id="433" r:id="rId7"/>
    <p:sldId id="429" r:id="rId8"/>
    <p:sldId id="546" r:id="rId9"/>
    <p:sldId id="430" r:id="rId10"/>
    <p:sldId id="431" r:id="rId11"/>
    <p:sldId id="547" r:id="rId12"/>
    <p:sldId id="289" r:id="rId13"/>
    <p:sldId id="434" r:id="rId14"/>
    <p:sldId id="435" r:id="rId15"/>
    <p:sldId id="552" r:id="rId16"/>
    <p:sldId id="436" r:id="rId17"/>
    <p:sldId id="437" r:id="rId18"/>
    <p:sldId id="438" r:id="rId19"/>
    <p:sldId id="440" r:id="rId20"/>
    <p:sldId id="442" r:id="rId21"/>
    <p:sldId id="441" r:id="rId22"/>
    <p:sldId id="443" r:id="rId23"/>
    <p:sldId id="439" r:id="rId24"/>
    <p:sldId id="343" r:id="rId25"/>
    <p:sldId id="444" r:id="rId26"/>
    <p:sldId id="345" r:id="rId27"/>
    <p:sldId id="346" r:id="rId28"/>
    <p:sldId id="347" r:id="rId29"/>
    <p:sldId id="499" r:id="rId30"/>
    <p:sldId id="445" r:id="rId31"/>
    <p:sldId id="500" r:id="rId32"/>
    <p:sldId id="504" r:id="rId33"/>
    <p:sldId id="503" r:id="rId34"/>
    <p:sldId id="501" r:id="rId35"/>
    <p:sldId id="502" r:id="rId36"/>
    <p:sldId id="505" r:id="rId37"/>
    <p:sldId id="506" r:id="rId38"/>
    <p:sldId id="508" r:id="rId39"/>
    <p:sldId id="544" r:id="rId40"/>
    <p:sldId id="548" r:id="rId41"/>
    <p:sldId id="543" r:id="rId42"/>
    <p:sldId id="510" r:id="rId43"/>
    <p:sldId id="517" r:id="rId44"/>
    <p:sldId id="511" r:id="rId45"/>
    <p:sldId id="515" r:id="rId46"/>
    <p:sldId id="513" r:id="rId47"/>
    <p:sldId id="514" r:id="rId48"/>
    <p:sldId id="516" r:id="rId49"/>
    <p:sldId id="518" r:id="rId50"/>
    <p:sldId id="519" r:id="rId51"/>
    <p:sldId id="520" r:id="rId52"/>
    <p:sldId id="521" r:id="rId53"/>
    <p:sldId id="549" r:id="rId54"/>
    <p:sldId id="522" r:id="rId55"/>
    <p:sldId id="532" r:id="rId56"/>
    <p:sldId id="523" r:id="rId57"/>
    <p:sldId id="524" r:id="rId58"/>
    <p:sldId id="533" r:id="rId59"/>
    <p:sldId id="525" r:id="rId60"/>
    <p:sldId id="526" r:id="rId61"/>
    <p:sldId id="534" r:id="rId62"/>
    <p:sldId id="527" r:id="rId63"/>
    <p:sldId id="537" r:id="rId64"/>
    <p:sldId id="535" r:id="rId65"/>
    <p:sldId id="538" r:id="rId66"/>
    <p:sldId id="542" r:id="rId67"/>
    <p:sldId id="536" r:id="rId68"/>
    <p:sldId id="539" r:id="rId69"/>
    <p:sldId id="422" r:id="rId70"/>
    <p:sldId id="423" r:id="rId71"/>
    <p:sldId id="425" r:id="rId72"/>
    <p:sldId id="450" r:id="rId73"/>
    <p:sldId id="550" r:id="rId74"/>
    <p:sldId id="424" r:id="rId75"/>
    <p:sldId id="426" r:id="rId76"/>
    <p:sldId id="427" r:id="rId77"/>
    <p:sldId id="428" r:id="rId78"/>
    <p:sldId id="408" r:id="rId79"/>
    <p:sldId id="416" r:id="rId80"/>
    <p:sldId id="540" r:id="rId81"/>
    <p:sldId id="396" r:id="rId82"/>
    <p:sldId id="409" r:id="rId83"/>
    <p:sldId id="551" r:id="rId84"/>
    <p:sldId id="325" r:id="rId85"/>
    <p:sldId id="541" r:id="rId86"/>
    <p:sldId id="332" r:id="rId87"/>
    <p:sldId id="447" r:id="rId88"/>
    <p:sldId id="410" r:id="rId89"/>
    <p:sldId id="371" r:id="rId90"/>
    <p:sldId id="411" r:id="rId91"/>
  </p:sldIdLst>
  <p:sldSz cx="9144000" cy="6858000" type="screen4x3"/>
  <p:notesSz cx="6858000" cy="9874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0033"/>
    <a:srgbClr val="CC0066"/>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97" autoAdjust="0"/>
    <p:restoredTop sz="92000" autoAdjust="0"/>
  </p:normalViewPr>
  <p:slideViewPr>
    <p:cSldViewPr>
      <p:cViewPr>
        <p:scale>
          <a:sx n="48" d="100"/>
          <a:sy n="48" d="100"/>
        </p:scale>
        <p:origin x="-738"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920"/>
    </p:cViewPr>
  </p:sorterViewPr>
  <p:notesViewPr>
    <p:cSldViewPr>
      <p:cViewPr varScale="1">
        <p:scale>
          <a:sx n="55" d="100"/>
          <a:sy n="55" d="100"/>
        </p:scale>
        <p:origin x="-2904" y="-108"/>
      </p:cViewPr>
      <p:guideLst>
        <p:guide orient="horz" pos="311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cs typeface="+mn-cs"/>
              </a:defRPr>
            </a:lvl1pPr>
          </a:lstStyle>
          <a:p>
            <a:pPr>
              <a:defRPr/>
            </a:pPr>
            <a:endParaRPr lang="en-AU" dirty="0"/>
          </a:p>
        </p:txBody>
      </p:sp>
      <p:sp>
        <p:nvSpPr>
          <p:cNvPr id="3" name="Date Placeholder 2"/>
          <p:cNvSpPr>
            <a:spLocks noGrp="1"/>
          </p:cNvSpPr>
          <p:nvPr>
            <p:ph type="dt" sz="quarter" idx="1"/>
          </p:nvPr>
        </p:nvSpPr>
        <p:spPr>
          <a:xfrm>
            <a:off x="3884613" y="0"/>
            <a:ext cx="2971800" cy="493713"/>
          </a:xfrm>
          <a:prstGeom prst="rect">
            <a:avLst/>
          </a:prstGeom>
        </p:spPr>
        <p:txBody>
          <a:bodyPr vert="horz" lIns="91440" tIns="45720" rIns="91440" bIns="45720" rtlCol="0"/>
          <a:lstStyle>
            <a:lvl1pPr algn="r">
              <a:defRPr sz="1200">
                <a:cs typeface="+mn-cs"/>
              </a:defRPr>
            </a:lvl1pPr>
          </a:lstStyle>
          <a:p>
            <a:pPr>
              <a:defRPr/>
            </a:pPr>
            <a:fld id="{0E79EC50-3419-4D7B-95A1-12752A989C51}" type="datetimeFigureOut">
              <a:rPr lang="en-AU"/>
              <a:pPr>
                <a:defRPr/>
              </a:pPr>
              <a:t>20/06/2014</a:t>
            </a:fld>
            <a:endParaRPr lang="en-AU" dirty="0"/>
          </a:p>
        </p:txBody>
      </p:sp>
      <p:sp>
        <p:nvSpPr>
          <p:cNvPr id="4" name="Footer Placeholder 3"/>
          <p:cNvSpPr>
            <a:spLocks noGrp="1"/>
          </p:cNvSpPr>
          <p:nvPr>
            <p:ph type="ftr" sz="quarter" idx="2"/>
          </p:nvPr>
        </p:nvSpPr>
        <p:spPr>
          <a:xfrm>
            <a:off x="0" y="9378950"/>
            <a:ext cx="2971800" cy="493713"/>
          </a:xfrm>
          <a:prstGeom prst="rect">
            <a:avLst/>
          </a:prstGeom>
        </p:spPr>
        <p:txBody>
          <a:bodyPr vert="horz" lIns="91440" tIns="45720" rIns="91440" bIns="45720" rtlCol="0" anchor="b"/>
          <a:lstStyle>
            <a:lvl1pPr algn="l">
              <a:defRPr sz="1200">
                <a:cs typeface="+mn-cs"/>
              </a:defRPr>
            </a:lvl1pPr>
          </a:lstStyle>
          <a:p>
            <a:pPr>
              <a:defRPr/>
            </a:pPr>
            <a:endParaRPr lang="en-AU" dirty="0"/>
          </a:p>
        </p:txBody>
      </p:sp>
      <p:sp>
        <p:nvSpPr>
          <p:cNvPr id="5" name="Slide Number Placeholder 4"/>
          <p:cNvSpPr>
            <a:spLocks noGrp="1"/>
          </p:cNvSpPr>
          <p:nvPr>
            <p:ph type="sldNum" sz="quarter" idx="3"/>
          </p:nvPr>
        </p:nvSpPr>
        <p:spPr>
          <a:xfrm>
            <a:off x="3884613" y="9378950"/>
            <a:ext cx="2971800" cy="493713"/>
          </a:xfrm>
          <a:prstGeom prst="rect">
            <a:avLst/>
          </a:prstGeom>
        </p:spPr>
        <p:txBody>
          <a:bodyPr vert="horz" lIns="91440" tIns="45720" rIns="91440" bIns="45720" rtlCol="0" anchor="b"/>
          <a:lstStyle>
            <a:lvl1pPr algn="r">
              <a:defRPr sz="1200">
                <a:cs typeface="+mn-cs"/>
              </a:defRPr>
            </a:lvl1pPr>
          </a:lstStyle>
          <a:p>
            <a:pPr>
              <a:defRPr/>
            </a:pPr>
            <a:fld id="{6CFE1AED-0F40-4333-BDA2-298AEB705625}" type="slidenum">
              <a:rPr lang="en-AU"/>
              <a:pPr>
                <a:defRPr/>
              </a:pPr>
              <a:t>‹#›</a:t>
            </a:fld>
            <a:endParaRPr lang="en-AU" dirty="0"/>
          </a:p>
        </p:txBody>
      </p:sp>
    </p:spTree>
    <p:extLst>
      <p:ext uri="{BB962C8B-B14F-4D97-AF65-F5344CB8AC3E}">
        <p14:creationId xmlns:p14="http://schemas.microsoft.com/office/powerpoint/2010/main" val="1257681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dirty="0"/>
          </a:p>
        </p:txBody>
      </p:sp>
      <p:sp>
        <p:nvSpPr>
          <p:cNvPr id="3" name="Date Placeholder 2"/>
          <p:cNvSpPr>
            <a:spLocks noGrp="1"/>
          </p:cNvSpPr>
          <p:nvPr>
            <p:ph type="dt" idx="1"/>
          </p:nvPr>
        </p:nvSpPr>
        <p:spPr>
          <a:xfrm>
            <a:off x="3884613" y="0"/>
            <a:ext cx="29718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23BB77-D69A-41E1-BDCA-4467AF50216F}" type="datetimeFigureOut">
              <a:rPr lang="en-AU"/>
              <a:pPr>
                <a:defRPr/>
              </a:pPr>
              <a:t>20/06/2014</a:t>
            </a:fld>
            <a:endParaRPr lang="en-AU" dirty="0"/>
          </a:p>
        </p:txBody>
      </p:sp>
      <p:sp>
        <p:nvSpPr>
          <p:cNvPr id="4" name="Slide Image Placeholder 3"/>
          <p:cNvSpPr>
            <a:spLocks noGrp="1" noRot="1" noChangeAspect="1"/>
          </p:cNvSpPr>
          <p:nvPr>
            <p:ph type="sldImg" idx="2"/>
          </p:nvPr>
        </p:nvSpPr>
        <p:spPr>
          <a:xfrm>
            <a:off x="962025" y="741363"/>
            <a:ext cx="4933950" cy="370205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5800" y="4691063"/>
            <a:ext cx="5486400" cy="44434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378950"/>
            <a:ext cx="29718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dirty="0"/>
          </a:p>
        </p:txBody>
      </p:sp>
      <p:sp>
        <p:nvSpPr>
          <p:cNvPr id="7" name="Slide Number Placeholder 6"/>
          <p:cNvSpPr>
            <a:spLocks noGrp="1"/>
          </p:cNvSpPr>
          <p:nvPr>
            <p:ph type="sldNum" sz="quarter" idx="5"/>
          </p:nvPr>
        </p:nvSpPr>
        <p:spPr>
          <a:xfrm>
            <a:off x="3884613" y="9378950"/>
            <a:ext cx="29718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909DF83-5A6C-4F27-BA45-DAEEAE5BC5DA}" type="slidenum">
              <a:rPr lang="en-AU"/>
              <a:pPr>
                <a:defRPr/>
              </a:pPr>
              <a:t>‹#›</a:t>
            </a:fld>
            <a:endParaRPr lang="en-AU" dirty="0"/>
          </a:p>
        </p:txBody>
      </p:sp>
    </p:spTree>
    <p:extLst>
      <p:ext uri="{BB962C8B-B14F-4D97-AF65-F5344CB8AC3E}">
        <p14:creationId xmlns:p14="http://schemas.microsoft.com/office/powerpoint/2010/main" val="1022096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C862EC61-C7C0-4C4E-B320-8D5E9E928115}" type="slidenum">
              <a:rPr lang="en-AU" smtClean="0"/>
              <a:pPr>
                <a:defRPr/>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EED78-27E0-4B8C-A584-7B980CF9264B}" type="slidenum">
              <a:rPr lang="en-AU" smtClean="0"/>
              <a:pPr fontAlgn="base">
                <a:spcBef>
                  <a:spcPct val="0"/>
                </a:spcBef>
                <a:spcAft>
                  <a:spcPct val="0"/>
                </a:spcAft>
                <a:defRPr/>
              </a:pPr>
              <a:t>13</a:t>
            </a:fld>
            <a:endParaRPr lang="en-A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EED78-27E0-4B8C-A584-7B980CF9264B}" type="slidenum">
              <a:rPr lang="en-AU" smtClean="0"/>
              <a:pPr fontAlgn="base">
                <a:spcBef>
                  <a:spcPct val="0"/>
                </a:spcBef>
                <a:spcAft>
                  <a:spcPct val="0"/>
                </a:spcAft>
                <a:defRPr/>
              </a:pPr>
              <a:t>14</a:t>
            </a:fld>
            <a:endParaRPr lang="en-AU"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EED78-27E0-4B8C-A584-7B980CF9264B}" type="slidenum">
              <a:rPr lang="en-AU" smtClean="0"/>
              <a:pPr fontAlgn="base">
                <a:spcBef>
                  <a:spcPct val="0"/>
                </a:spcBef>
                <a:spcAft>
                  <a:spcPct val="0"/>
                </a:spcAft>
                <a:defRPr/>
              </a:pPr>
              <a:t>15</a:t>
            </a:fld>
            <a:endParaRPr lang="en-A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EED78-27E0-4B8C-A584-7B980CF9264B}" type="slidenum">
              <a:rPr lang="en-AU" smtClean="0"/>
              <a:pPr fontAlgn="base">
                <a:spcBef>
                  <a:spcPct val="0"/>
                </a:spcBef>
                <a:spcAft>
                  <a:spcPct val="0"/>
                </a:spcAft>
                <a:defRPr/>
              </a:pPr>
              <a:t>16</a:t>
            </a:fld>
            <a:endParaRPr lang="en-AU"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EED78-27E0-4B8C-A584-7B980CF9264B}" type="slidenum">
              <a:rPr lang="en-AU" smtClean="0"/>
              <a:pPr fontAlgn="base">
                <a:spcBef>
                  <a:spcPct val="0"/>
                </a:spcBef>
                <a:spcAft>
                  <a:spcPct val="0"/>
                </a:spcAft>
                <a:defRPr/>
              </a:pPr>
              <a:t>17</a:t>
            </a:fld>
            <a:endParaRPr lang="en-A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EED78-27E0-4B8C-A584-7B980CF9264B}" type="slidenum">
              <a:rPr lang="en-AU" smtClean="0"/>
              <a:pPr fontAlgn="base">
                <a:spcBef>
                  <a:spcPct val="0"/>
                </a:spcBef>
                <a:spcAft>
                  <a:spcPct val="0"/>
                </a:spcAft>
                <a:defRPr/>
              </a:pPr>
              <a:t>18</a:t>
            </a:fld>
            <a:endParaRPr lang="en-A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EED78-27E0-4B8C-A584-7B980CF9264B}" type="slidenum">
              <a:rPr lang="en-AU" smtClean="0"/>
              <a:pPr fontAlgn="base">
                <a:spcBef>
                  <a:spcPct val="0"/>
                </a:spcBef>
                <a:spcAft>
                  <a:spcPct val="0"/>
                </a:spcAft>
                <a:defRPr/>
              </a:pPr>
              <a:t>19</a:t>
            </a:fld>
            <a:endParaRPr lang="en-A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6C064-9F16-4617-9321-175685BEC9C5}" type="slidenum">
              <a:rPr lang="en-AU" smtClean="0"/>
              <a:pPr fontAlgn="base">
                <a:spcBef>
                  <a:spcPct val="0"/>
                </a:spcBef>
                <a:spcAft>
                  <a:spcPct val="0"/>
                </a:spcAft>
                <a:defRPr/>
              </a:pPr>
              <a:t>24</a:t>
            </a:fld>
            <a:endParaRPr lang="en-A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FC8DF7-6ED4-49D4-AB08-25297AF473F3}" type="slidenum">
              <a:rPr lang="en-AU" smtClean="0"/>
              <a:pPr fontAlgn="base">
                <a:spcBef>
                  <a:spcPct val="0"/>
                </a:spcBef>
                <a:spcAft>
                  <a:spcPct val="0"/>
                </a:spcAft>
                <a:defRPr/>
              </a:pPr>
              <a:t>26</a:t>
            </a:fld>
            <a:endParaRPr lang="en-AU"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5342F7-9ECC-4B2F-A997-EB00F01EEB20}" type="slidenum">
              <a:rPr lang="en-AU" smtClean="0"/>
              <a:pPr fontAlgn="base">
                <a:spcBef>
                  <a:spcPct val="0"/>
                </a:spcBef>
                <a:spcAft>
                  <a:spcPct val="0"/>
                </a:spcAft>
                <a:defRPr/>
              </a:pPr>
              <a:t>27</a:t>
            </a:fld>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2AEA5DC0-46C2-4E08-80E3-586CF0B02C37}" type="slidenum">
              <a:rPr lang="en-AU" smtClean="0"/>
              <a:pPr>
                <a:defRPr/>
              </a:pPr>
              <a:t>2</a:t>
            </a:fld>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2E0E66-8268-4199-9708-505B811E9A2B}" type="slidenum">
              <a:rPr lang="en-AU" smtClean="0"/>
              <a:pPr fontAlgn="base">
                <a:spcBef>
                  <a:spcPct val="0"/>
                </a:spcBef>
                <a:spcAft>
                  <a:spcPct val="0"/>
                </a:spcAft>
                <a:defRPr/>
              </a:pPr>
              <a:t>28</a:t>
            </a:fld>
            <a:endParaRPr lang="en-AU"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034914AB-3106-470C-BDE0-A351974BFE38}" type="slidenum">
              <a:rPr lang="en-AU" smtClean="0"/>
              <a:pPr>
                <a:defRPr/>
              </a:pPr>
              <a:t>69</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387AC7FC-95C1-4878-AC2C-DA4F2238064A}" type="slidenum">
              <a:rPr lang="en-AU">
                <a:solidFill>
                  <a:prstClr val="black"/>
                </a:solidFill>
              </a:rPr>
              <a:pPr>
                <a:defRPr/>
              </a:pPr>
              <a:t>70</a:t>
            </a:fld>
            <a:endParaRPr lang="en-AU"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723900" indent="-723900" eaLnBrk="1" fontAlgn="auto" hangingPunct="1">
              <a:spcAft>
                <a:spcPts val="0"/>
              </a:spcAft>
              <a:buFont typeface="Arial" pitchFamily="34" charset="0"/>
              <a:buChar char="•"/>
              <a:defRPr/>
            </a:pPr>
            <a:r>
              <a:rPr lang="en-AU" dirty="0" smtClean="0"/>
              <a:t>Any experience of an event whether private or public may have its meaning transformed automatically by the function of language </a:t>
            </a:r>
          </a:p>
          <a:p>
            <a:pPr marL="723900" indent="-723900" eaLnBrk="1" fontAlgn="auto" hangingPunct="1">
              <a:spcAft>
                <a:spcPts val="0"/>
              </a:spcAft>
              <a:buFont typeface="Arial" pitchFamily="34" charset="0"/>
              <a:buChar char="•"/>
              <a:defRPr/>
            </a:pPr>
            <a:r>
              <a:rPr lang="en-AU" dirty="0" smtClean="0"/>
              <a:t>The meaning of our experience is shaped not just by its content but by its context</a:t>
            </a:r>
          </a:p>
          <a:p>
            <a:pPr marL="723900" indent="-723900" eaLnBrk="1" fontAlgn="auto" hangingPunct="1">
              <a:spcAft>
                <a:spcPts val="0"/>
              </a:spcAft>
              <a:buFont typeface="Arial" pitchFamily="34" charset="0"/>
              <a:buChar char="•"/>
              <a:defRPr/>
            </a:pPr>
            <a:r>
              <a:rPr lang="en-AU" dirty="0" smtClean="0"/>
              <a:t>What is observed vs what is judged</a:t>
            </a:r>
          </a:p>
          <a:p>
            <a:pPr marL="723900" indent="-723900" eaLnBrk="1" fontAlgn="auto" hangingPunct="1">
              <a:spcAft>
                <a:spcPts val="0"/>
              </a:spcAft>
              <a:buFont typeface="Arial" pitchFamily="34" charset="0"/>
              <a:buChar char="•"/>
              <a:defRPr/>
            </a:pPr>
            <a:r>
              <a:rPr lang="en-AU" dirty="0" smtClean="0"/>
              <a:t>Based on the Research in RFT</a:t>
            </a:r>
          </a:p>
          <a:p>
            <a:pPr>
              <a:buFont typeface="Arial" pitchFamily="34" charset="0"/>
              <a:buChar char="•"/>
              <a:defRPr/>
            </a:pPr>
            <a:endParaRPr lang="en-AU" dirty="0"/>
          </a:p>
        </p:txBody>
      </p:sp>
      <p:sp>
        <p:nvSpPr>
          <p:cNvPr id="4" name="Slide Number Placeholder 3"/>
          <p:cNvSpPr>
            <a:spLocks noGrp="1"/>
          </p:cNvSpPr>
          <p:nvPr>
            <p:ph type="sldNum" sz="quarter" idx="5"/>
          </p:nvPr>
        </p:nvSpPr>
        <p:spPr/>
        <p:txBody>
          <a:bodyPr/>
          <a:lstStyle/>
          <a:p>
            <a:pPr>
              <a:defRPr/>
            </a:pPr>
            <a:fld id="{B825F327-67D3-4853-8A3E-153DF7650078}" type="slidenum">
              <a:rPr lang="en-AU" smtClean="0"/>
              <a:pPr>
                <a:defRPr/>
              </a:pPr>
              <a:t>71</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723900" indent="-723900" eaLnBrk="1" fontAlgn="auto" hangingPunct="1">
              <a:spcAft>
                <a:spcPts val="0"/>
              </a:spcAft>
              <a:buFont typeface="Arial" pitchFamily="34" charset="0"/>
              <a:buChar char="•"/>
              <a:defRPr/>
            </a:pPr>
            <a:r>
              <a:rPr lang="en-AU" dirty="0" smtClean="0"/>
              <a:t>Any experience of an event whether private or public may have its meaning transformed automatically by the function of language </a:t>
            </a:r>
          </a:p>
          <a:p>
            <a:pPr marL="723900" indent="-723900" eaLnBrk="1" fontAlgn="auto" hangingPunct="1">
              <a:spcAft>
                <a:spcPts val="0"/>
              </a:spcAft>
              <a:buFont typeface="Arial" pitchFamily="34" charset="0"/>
              <a:buChar char="•"/>
              <a:defRPr/>
            </a:pPr>
            <a:r>
              <a:rPr lang="en-AU" dirty="0" smtClean="0"/>
              <a:t>The meaning of our experience is shaped not just by its content but by its context</a:t>
            </a:r>
          </a:p>
          <a:p>
            <a:pPr marL="723900" indent="-723900" eaLnBrk="1" fontAlgn="auto" hangingPunct="1">
              <a:spcAft>
                <a:spcPts val="0"/>
              </a:spcAft>
              <a:buFont typeface="Arial" pitchFamily="34" charset="0"/>
              <a:buChar char="•"/>
              <a:defRPr/>
            </a:pPr>
            <a:r>
              <a:rPr lang="en-AU" dirty="0" smtClean="0"/>
              <a:t>What is observed vs what is judged</a:t>
            </a:r>
          </a:p>
          <a:p>
            <a:pPr marL="723900" indent="-723900" eaLnBrk="1" fontAlgn="auto" hangingPunct="1">
              <a:spcAft>
                <a:spcPts val="0"/>
              </a:spcAft>
              <a:buFont typeface="Arial" pitchFamily="34" charset="0"/>
              <a:buChar char="•"/>
              <a:defRPr/>
            </a:pPr>
            <a:r>
              <a:rPr lang="en-AU" dirty="0" smtClean="0"/>
              <a:t>Based on the Research in RFT</a:t>
            </a:r>
          </a:p>
          <a:p>
            <a:pPr>
              <a:buFont typeface="Arial" pitchFamily="34" charset="0"/>
              <a:buChar char="•"/>
              <a:defRPr/>
            </a:pPr>
            <a:endParaRPr lang="en-AU" dirty="0"/>
          </a:p>
        </p:txBody>
      </p:sp>
      <p:sp>
        <p:nvSpPr>
          <p:cNvPr id="4" name="Slide Number Placeholder 3"/>
          <p:cNvSpPr>
            <a:spLocks noGrp="1"/>
          </p:cNvSpPr>
          <p:nvPr>
            <p:ph type="sldNum" sz="quarter" idx="5"/>
          </p:nvPr>
        </p:nvSpPr>
        <p:spPr/>
        <p:txBody>
          <a:bodyPr/>
          <a:lstStyle/>
          <a:p>
            <a:pPr>
              <a:defRPr/>
            </a:pPr>
            <a:fld id="{B825F327-67D3-4853-8A3E-153DF7650078}" type="slidenum">
              <a:rPr lang="en-AU" smtClean="0"/>
              <a:pPr>
                <a:defRPr/>
              </a:pPr>
              <a:t>72</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723900" indent="-723900" eaLnBrk="1" fontAlgn="auto" hangingPunct="1">
              <a:spcAft>
                <a:spcPts val="0"/>
              </a:spcAft>
              <a:buFont typeface="Arial" pitchFamily="34" charset="0"/>
              <a:buChar char="•"/>
              <a:defRPr/>
            </a:pPr>
            <a:r>
              <a:rPr lang="en-AU" dirty="0" smtClean="0"/>
              <a:t>Any experience of an event whether private or public may have its meaning transformed automatically by the function of language </a:t>
            </a:r>
          </a:p>
          <a:p>
            <a:pPr marL="723900" indent="-723900" eaLnBrk="1" fontAlgn="auto" hangingPunct="1">
              <a:spcAft>
                <a:spcPts val="0"/>
              </a:spcAft>
              <a:buFont typeface="Arial" pitchFamily="34" charset="0"/>
              <a:buChar char="•"/>
              <a:defRPr/>
            </a:pPr>
            <a:r>
              <a:rPr lang="en-AU" dirty="0" smtClean="0"/>
              <a:t>The meaning of our experience is shaped not just by its content but by its context</a:t>
            </a:r>
          </a:p>
          <a:p>
            <a:pPr marL="723900" indent="-723900" eaLnBrk="1" fontAlgn="auto" hangingPunct="1">
              <a:spcAft>
                <a:spcPts val="0"/>
              </a:spcAft>
              <a:buFont typeface="Arial" pitchFamily="34" charset="0"/>
              <a:buChar char="•"/>
              <a:defRPr/>
            </a:pPr>
            <a:r>
              <a:rPr lang="en-AU" dirty="0" smtClean="0"/>
              <a:t>What is observed vs what is judged</a:t>
            </a:r>
          </a:p>
          <a:p>
            <a:pPr marL="723900" indent="-723900" eaLnBrk="1" fontAlgn="auto" hangingPunct="1">
              <a:spcAft>
                <a:spcPts val="0"/>
              </a:spcAft>
              <a:buFont typeface="Arial" pitchFamily="34" charset="0"/>
              <a:buChar char="•"/>
              <a:defRPr/>
            </a:pPr>
            <a:r>
              <a:rPr lang="en-AU" dirty="0" smtClean="0"/>
              <a:t>Based on the Research in RFT</a:t>
            </a:r>
          </a:p>
          <a:p>
            <a:pPr>
              <a:buFont typeface="Arial" pitchFamily="34" charset="0"/>
              <a:buChar char="•"/>
              <a:defRPr/>
            </a:pPr>
            <a:endParaRPr lang="en-AU" dirty="0"/>
          </a:p>
        </p:txBody>
      </p:sp>
      <p:sp>
        <p:nvSpPr>
          <p:cNvPr id="4" name="Slide Number Placeholder 3"/>
          <p:cNvSpPr>
            <a:spLocks noGrp="1"/>
          </p:cNvSpPr>
          <p:nvPr>
            <p:ph type="sldNum" sz="quarter" idx="5"/>
          </p:nvPr>
        </p:nvSpPr>
        <p:spPr/>
        <p:txBody>
          <a:bodyPr/>
          <a:lstStyle/>
          <a:p>
            <a:pPr>
              <a:defRPr/>
            </a:pPr>
            <a:fld id="{B825F327-67D3-4853-8A3E-153DF7650078}" type="slidenum">
              <a:rPr lang="en-AU" smtClean="0"/>
              <a:pPr>
                <a:defRPr/>
              </a:pPr>
              <a:t>73</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E89A644F-28AC-439C-B03B-652464461AAC}" type="slidenum">
              <a:rPr lang="en-AU" smtClean="0"/>
              <a:pPr>
                <a:defRPr/>
              </a:pPr>
              <a:t>74</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38667F6F-208C-4A26-9A82-7549ADCB6AFE}" type="slidenum">
              <a:rPr lang="en-AU" smtClean="0"/>
              <a:pPr>
                <a:defRPr/>
              </a:pPr>
              <a:t>75</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3400" indent="-533400" eaLnBrk="1" fontAlgn="auto" hangingPunct="1">
              <a:spcAft>
                <a:spcPts val="0"/>
              </a:spcAft>
              <a:buFont typeface="Arial" pitchFamily="34" charset="0"/>
              <a:buChar char="•"/>
              <a:defRPr/>
            </a:pPr>
            <a:r>
              <a:rPr lang="en-AU" dirty="0" smtClean="0"/>
              <a:t>ACT promotes ongoing non-judgmental contact with psychological and environmental events as they occur. </a:t>
            </a:r>
          </a:p>
          <a:p>
            <a:pPr marL="533400" indent="-533400" eaLnBrk="1" fontAlgn="auto" hangingPunct="1">
              <a:spcAft>
                <a:spcPts val="0"/>
              </a:spcAft>
              <a:buFont typeface="Arial" pitchFamily="34" charset="0"/>
              <a:buChar char="•"/>
              <a:defRPr/>
            </a:pPr>
            <a:r>
              <a:rPr lang="en-AU" dirty="0" smtClean="0"/>
              <a:t>ACT  assists us to  experience the world more directly so that our  behaviour becomes more flexible; and  </a:t>
            </a:r>
          </a:p>
          <a:p>
            <a:pPr marL="533400" indent="-533400" eaLnBrk="1" fontAlgn="auto" hangingPunct="1">
              <a:spcAft>
                <a:spcPts val="0"/>
              </a:spcAft>
              <a:buFont typeface="Arial" pitchFamily="34" charset="0"/>
              <a:buChar char="•"/>
              <a:defRPr/>
            </a:pPr>
            <a:r>
              <a:rPr lang="en-AU" dirty="0" smtClean="0"/>
              <a:t>Our actions become more consistent with the values we hold. </a:t>
            </a:r>
          </a:p>
          <a:p>
            <a:pPr marL="533400" indent="-533400" eaLnBrk="1" fontAlgn="auto" hangingPunct="1">
              <a:spcAft>
                <a:spcPts val="0"/>
              </a:spcAft>
              <a:buFont typeface="Arial" pitchFamily="34" charset="0"/>
              <a:buChar char="•"/>
              <a:defRPr/>
            </a:pPr>
            <a:r>
              <a:rPr lang="en-AU" dirty="0" smtClean="0"/>
              <a:t>Flexibility allows  us to take a  workable stance  in relation to  our behaviour both public and private.		</a:t>
            </a:r>
          </a:p>
          <a:p>
            <a:pPr>
              <a:defRPr/>
            </a:pPr>
            <a:endParaRPr lang="en-AU" dirty="0"/>
          </a:p>
        </p:txBody>
      </p:sp>
      <p:sp>
        <p:nvSpPr>
          <p:cNvPr id="4" name="Slide Number Placeholder 3"/>
          <p:cNvSpPr>
            <a:spLocks noGrp="1"/>
          </p:cNvSpPr>
          <p:nvPr>
            <p:ph type="sldNum" sz="quarter" idx="5"/>
          </p:nvPr>
        </p:nvSpPr>
        <p:spPr/>
        <p:txBody>
          <a:bodyPr/>
          <a:lstStyle/>
          <a:p>
            <a:pPr>
              <a:defRPr/>
            </a:pPr>
            <a:fld id="{E1A7806A-39CD-4369-813F-9A5D734F03DD}" type="slidenum">
              <a:rPr lang="en-AU">
                <a:solidFill>
                  <a:prstClr val="black"/>
                </a:solidFill>
              </a:rPr>
              <a:pPr>
                <a:defRPr/>
              </a:pPr>
              <a:t>76</a:t>
            </a:fld>
            <a:endParaRPr lang="en-AU"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8CF06414-F165-4009-833F-9A6C951CF629}" type="slidenum">
              <a:rPr lang="en-AU">
                <a:solidFill>
                  <a:prstClr val="black"/>
                </a:solidFill>
              </a:rPr>
              <a:pPr>
                <a:defRPr/>
              </a:pPr>
              <a:t>77</a:t>
            </a:fld>
            <a:endParaRPr lang="en-AU"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2AEA5DC0-46C2-4E08-80E3-586CF0B02C37}" type="slidenum">
              <a:rPr lang="en-AU" smtClean="0"/>
              <a:pPr>
                <a:defRPr/>
              </a:pPr>
              <a:t>4</a:t>
            </a:fld>
            <a:endParaRPr lang="en-A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3400" indent="-533400" eaLnBrk="1" fontAlgn="auto" hangingPunct="1">
              <a:spcAft>
                <a:spcPts val="0"/>
              </a:spcAft>
              <a:buFont typeface="Arial" pitchFamily="34" charset="0"/>
              <a:buChar char="•"/>
              <a:defRPr/>
            </a:pPr>
            <a:r>
              <a:rPr lang="en-AU" dirty="0" smtClean="0"/>
              <a:t>ACT promotes ongoing non-judgmental contact with psychological and environmental events as they occur. </a:t>
            </a:r>
          </a:p>
          <a:p>
            <a:pPr marL="533400" indent="-533400" eaLnBrk="1" fontAlgn="auto" hangingPunct="1">
              <a:spcAft>
                <a:spcPts val="0"/>
              </a:spcAft>
              <a:buFont typeface="Arial" pitchFamily="34" charset="0"/>
              <a:buChar char="•"/>
              <a:defRPr/>
            </a:pPr>
            <a:r>
              <a:rPr lang="en-AU" dirty="0" smtClean="0"/>
              <a:t>ACT  assists us to  experience the world more directly so that our  behaviour becomes more flexible; and  </a:t>
            </a:r>
          </a:p>
          <a:p>
            <a:pPr marL="533400" indent="-533400" eaLnBrk="1" fontAlgn="auto" hangingPunct="1">
              <a:spcAft>
                <a:spcPts val="0"/>
              </a:spcAft>
              <a:buFont typeface="Arial" pitchFamily="34" charset="0"/>
              <a:buChar char="•"/>
              <a:defRPr/>
            </a:pPr>
            <a:r>
              <a:rPr lang="en-AU" dirty="0" smtClean="0"/>
              <a:t>Our actions become more consistent with the values we hold. </a:t>
            </a:r>
          </a:p>
          <a:p>
            <a:pPr marL="533400" indent="-533400" eaLnBrk="1" fontAlgn="auto" hangingPunct="1">
              <a:spcAft>
                <a:spcPts val="0"/>
              </a:spcAft>
              <a:buFont typeface="Arial" pitchFamily="34" charset="0"/>
              <a:buChar char="•"/>
              <a:defRPr/>
            </a:pPr>
            <a:r>
              <a:rPr lang="en-AU" dirty="0" smtClean="0"/>
              <a:t>Flexibility allows  us to take a  workable stance  in relation to  our behaviour both public and private.		</a:t>
            </a:r>
          </a:p>
          <a:p>
            <a:pPr>
              <a:defRPr/>
            </a:pPr>
            <a:endParaRPr lang="en-AU" dirty="0"/>
          </a:p>
        </p:txBody>
      </p:sp>
      <p:sp>
        <p:nvSpPr>
          <p:cNvPr id="4" name="Slide Number Placeholder 3"/>
          <p:cNvSpPr>
            <a:spLocks noGrp="1"/>
          </p:cNvSpPr>
          <p:nvPr>
            <p:ph type="sldNum" sz="quarter" idx="5"/>
          </p:nvPr>
        </p:nvSpPr>
        <p:spPr/>
        <p:txBody>
          <a:bodyPr/>
          <a:lstStyle/>
          <a:p>
            <a:pPr>
              <a:defRPr/>
            </a:pPr>
            <a:fld id="{23EDADC2-13F1-4053-BB33-82CDAC0B5FD5}" type="slidenum">
              <a:rPr lang="en-AU" smtClean="0"/>
              <a:pPr>
                <a:defRPr/>
              </a:pPr>
              <a:t>78</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69F947EA-94DB-4F76-91E6-E5EFFD7422D1}" type="slidenum">
              <a:rPr lang="en-AU" smtClean="0"/>
              <a:pPr>
                <a:defRPr/>
              </a:pPr>
              <a:t>79</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69F3F3C8-A257-4B14-BA73-A26543897DFB}" type="slidenum">
              <a:rPr lang="en-AU" smtClean="0"/>
              <a:pPr>
                <a:defRPr/>
              </a:pPr>
              <a:t>81</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20B2610E-ACDD-4A7A-B5B4-43F392E71DF5}" type="slidenum">
              <a:rPr lang="en-AU" smtClean="0"/>
              <a:pPr>
                <a:defRPr/>
              </a:pPr>
              <a:t>82</a:t>
            </a:fld>
            <a:endParaRPr lang="en-AU"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20B2610E-ACDD-4A7A-B5B4-43F392E71DF5}" type="slidenum">
              <a:rPr lang="en-AU" smtClean="0"/>
              <a:pPr>
                <a:defRPr/>
              </a:pPr>
              <a:t>83</a:t>
            </a:fld>
            <a:endParaRPr lang="en-A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AD4E57E5-2638-4370-B302-DA6F82CBCD31}" type="slidenum">
              <a:rPr lang="en-AU" smtClean="0"/>
              <a:pPr>
                <a:defRPr/>
              </a:pPr>
              <a:t>84</a:t>
            </a:fld>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81FF0A-E28A-467B-B8E0-FB8412CAB2E0}" type="slidenum">
              <a:rPr lang="en-AU" smtClean="0"/>
              <a:pPr fontAlgn="base">
                <a:spcBef>
                  <a:spcPct val="0"/>
                </a:spcBef>
                <a:spcAft>
                  <a:spcPct val="0"/>
                </a:spcAft>
                <a:defRPr/>
              </a:pPr>
              <a:t>86</a:t>
            </a:fld>
            <a:endParaRPr lang="en-AU"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A44D11FE-1035-46FE-BDE8-5678F21B7E86}" type="slidenum">
              <a:rPr lang="en-AU" smtClean="0"/>
              <a:pPr>
                <a:defRPr/>
              </a:pPr>
              <a:t>88</a:t>
            </a:fld>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120999F2-8696-4623-B57E-83FDB263BD0C}" type="slidenum">
              <a:rPr lang="en-AU" smtClean="0"/>
              <a:pPr>
                <a:defRPr/>
              </a:pPr>
              <a:t>89</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909DF83-5A6C-4F27-BA45-DAEEAE5BC5DA}" type="slidenum">
              <a:rPr lang="en-AU" smtClean="0"/>
              <a:pPr>
                <a:defRPr/>
              </a:pPr>
              <a:t>5</a:t>
            </a:fld>
            <a:endParaRPr lang="en-AU" dirty="0"/>
          </a:p>
        </p:txBody>
      </p:sp>
    </p:spTree>
    <p:extLst>
      <p:ext uri="{BB962C8B-B14F-4D97-AF65-F5344CB8AC3E}">
        <p14:creationId xmlns:p14="http://schemas.microsoft.com/office/powerpoint/2010/main" val="137202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2AEA5DC0-46C2-4E08-80E3-586CF0B02C37}" type="slidenum">
              <a:rPr lang="en-AU" smtClean="0"/>
              <a:pPr>
                <a:defRPr/>
              </a:pPr>
              <a:t>6</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2AEA5DC0-46C2-4E08-80E3-586CF0B02C37}" type="slidenum">
              <a:rPr lang="en-AU" smtClean="0"/>
              <a:pPr>
                <a:defRPr/>
              </a:pPr>
              <a:t>7</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2AEA5DC0-46C2-4E08-80E3-586CF0B02C37}" type="slidenum">
              <a:rPr lang="en-AU" smtClean="0"/>
              <a:pPr>
                <a:defRPr/>
              </a:pPr>
              <a:t>9</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2AEA5DC0-46C2-4E08-80E3-586CF0B02C37}" type="slidenum">
              <a:rPr lang="en-AU" smtClean="0"/>
              <a:pPr>
                <a:defRPr/>
              </a:pPr>
              <a:t>10</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EED78-27E0-4B8C-A584-7B980CF9264B}" type="slidenum">
              <a:rPr lang="en-AU" smtClean="0"/>
              <a:pPr fontAlgn="base">
                <a:spcBef>
                  <a:spcPct val="0"/>
                </a:spcBef>
                <a:spcAft>
                  <a:spcPct val="0"/>
                </a:spcAft>
                <a:defRPr/>
              </a:pPr>
              <a:t>12</a:t>
            </a:fld>
            <a:endParaRPr lang="en-A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AC24AE-88B5-40F5-A287-F48AEB25CC86}" type="datetime1">
              <a:rPr lang="en-US"/>
              <a:pPr>
                <a:defRPr/>
              </a:pPr>
              <a:t>6/20/2014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AU" dirty="0"/>
              <a:t>Developed from ACT in a Nutshell  © Russ Harris 2008            www.actmindfully.com.au             russharris@actmindfully.com.au</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D9CDB2-BCF9-45E2-B988-4D851A19E8E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88BA5B-5A7D-4F34-AAC0-BB9715C665FD}" type="datetime1">
              <a:rPr lang="en-US"/>
              <a:pPr>
                <a:defRPr/>
              </a:pPr>
              <a:t>6/20/2014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AU" dirty="0"/>
              <a:t>Developed from ACT in a Nutshell  © Russ Harris 2008            www.actmindfully.com.au             russharris@actmindfully.com.au</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1D1E3A-7A9E-4A73-9359-DA68FB8D2E8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8C0E33-9EFE-4AD3-99A2-C52C9A04E9E2}" type="datetime1">
              <a:rPr lang="en-US"/>
              <a:pPr>
                <a:defRPr/>
              </a:pPr>
              <a:t>6/20/2014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AU" dirty="0"/>
              <a:t>Developed from ACT in a Nutshell  © Russ Harris 2008            www.actmindfully.com.au             russharris@actmindfully.com.au</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495879-6071-46F9-94A4-4AFCC5D0809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7030A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628650" indent="-628650">
              <a:buFont typeface="Wingdings" pitchFamily="2" charset="2"/>
              <a:buChar char="§"/>
              <a:defRPr>
                <a:solidFill>
                  <a:srgbClr val="990033"/>
                </a:solidFill>
              </a:defRPr>
            </a:lvl1pPr>
            <a:lvl2pPr marL="1081088" indent="-623888">
              <a:buFont typeface="Wingdings" pitchFamily="2" charset="2"/>
              <a:buChar char="v"/>
              <a:defRPr>
                <a:solidFill>
                  <a:schemeClr val="accent4">
                    <a:lumMod val="75000"/>
                  </a:schemeClr>
                </a:solidFill>
              </a:defRPr>
            </a:lvl2pPr>
            <a:lvl3pPr marL="1436688" indent="-522288">
              <a:buFont typeface="Wingdings" pitchFamily="2" charset="2"/>
              <a:buChar char="Ø"/>
              <a:defRPr/>
            </a:lvl3pPr>
            <a:lvl4pPr marL="1793875" indent="-422275">
              <a:buFont typeface="Wingdings" pitchFamily="2" charset="2"/>
              <a:buChar char="ü"/>
              <a:defRPr/>
            </a:lvl4pPr>
            <a:lvl5pPr marL="2327275" indent="-498475">
              <a:buFont typeface="Courier New" pitchFamily="49" charset="0"/>
              <a:buChar cha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1310F20-68CD-45B9-A4DD-32B172A11DC8}" type="datetime1">
              <a:rPr lang="en-US"/>
              <a:pPr>
                <a:defRPr/>
              </a:pPr>
              <a:t>6/20/2014</a:t>
            </a:fld>
            <a:endParaRPr lang="en-US" dirty="0"/>
          </a:p>
        </p:txBody>
      </p:sp>
      <p:sp>
        <p:nvSpPr>
          <p:cNvPr id="5" name="Footer Placeholder 4"/>
          <p:cNvSpPr>
            <a:spLocks noGrp="1"/>
          </p:cNvSpPr>
          <p:nvPr>
            <p:ph type="ftr" sz="quarter" idx="11"/>
          </p:nvPr>
        </p:nvSpPr>
        <p:spPr>
          <a:xfrm>
            <a:off x="0" y="6172200"/>
            <a:ext cx="9144000" cy="365125"/>
          </a:xfrm>
        </p:spPr>
        <p:txBody>
          <a:bodyPr/>
          <a:lstStyle>
            <a:lvl1pPr>
              <a:defRPr/>
            </a:lvl1pPr>
          </a:lstStyle>
          <a:p>
            <a:pPr>
              <a:defRPr/>
            </a:pPr>
            <a:r>
              <a:rPr lang="en-AU" dirty="0"/>
              <a:t>Developed from ACT in a Nutshell  © Russ Harris 2008            www.actmindfully.com.au             russharris@actmindfully.com.au</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86A88F-D10B-4BD7-B47D-3BD5C1BCAEA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30B8BC-D373-463E-87CA-9168B13467DF}" type="datetime1">
              <a:rPr lang="en-US"/>
              <a:pPr>
                <a:defRPr/>
              </a:pPr>
              <a:t>6/20/2014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AU" dirty="0"/>
              <a:t>Developed from ACT in a Nutshell  © Russ Harris 2008            www.actmindfully.com.au             russharris@actmindfully.com.au</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BAEECF-77C4-4B1C-AF87-28E9D985E15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0B9CD4-1634-471D-AA06-D9F26FE4C866}" type="datetime1">
              <a:rPr lang="en-US"/>
              <a:pPr>
                <a:defRPr/>
              </a:pPr>
              <a:t>6/20/2014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AU" dirty="0"/>
              <a:t>Developed from ACT in a Nutshell  © Russ Harris 2008            www.actmindfully.com.au             russharris@actmindfully.com.au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B683D3-AC75-4604-B135-945179DDAFE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29D1B4-C02C-44E7-BC62-3676EEC34255}" type="datetime1">
              <a:rPr lang="en-US"/>
              <a:pPr>
                <a:defRPr/>
              </a:pPr>
              <a:t>6/20/2014</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AU" dirty="0"/>
              <a:t>Developed from ACT in a Nutshell  © Russ Harris 2008            www.actmindfully.com.au             russharris@actmindfully.com.au</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05533D1-ECCB-46BB-8FCE-995FF43B4E2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25D518-9451-400E-9D4C-E204F9A2C1A2}" type="datetime1">
              <a:rPr lang="en-US"/>
              <a:pPr>
                <a:defRPr/>
              </a:pPr>
              <a:t>6/20/2014</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AU" dirty="0"/>
              <a:t>Developed from ACT in a Nutshell  © Russ Harris 2008            www.actmindfully.com.au             russharris@actmindfully.com.au</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FEB2E3E-2D40-43E4-9FF4-2AF6308CA01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ECBD89-B08C-48B0-8CF9-B8AAB328DF0B}" type="datetime1">
              <a:rPr lang="en-US"/>
              <a:pPr>
                <a:defRPr/>
              </a:pPr>
              <a:t>6/20/2014</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AU" dirty="0"/>
              <a:t>Developed from ACT in a Nutshell  © Russ Harris 2008            www.actmindfully.com.au             russharris@actmindfully.com.au</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7256CEE-F50C-4A92-AEC4-195BB407925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B334F6-1B9B-491A-BCE2-3B01BA70CA9F}" type="datetime1">
              <a:rPr lang="en-US"/>
              <a:pPr>
                <a:defRPr/>
              </a:pPr>
              <a:t>6/20/2014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AU" dirty="0"/>
              <a:t>Developed from ACT in a Nutshell  © Russ Harris 2008            www.actmindfully.com.au             russharris@actmindfully.com.au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D4833FA-6402-407F-B997-5AD25A1985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3EA0C8-8F96-4AAE-A179-08516EBF22B2}" type="datetime1">
              <a:rPr lang="en-US"/>
              <a:pPr>
                <a:defRPr/>
              </a:pPr>
              <a:t>6/20/2014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AU" dirty="0"/>
              <a:t>Developed from ACT in a Nutshell  © Russ Harris 2008            www.actmindfully.com.au             russharris@actmindfully.com.au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77444A5-5622-40F6-994D-B22A5996E0F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E13BA6-429A-422A-A224-46B2E96E9E71}" type="datetime1">
              <a:rPr lang="en-US"/>
              <a:pPr>
                <a:defRPr/>
              </a:pPr>
              <a:t>6/20/2014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AU" dirty="0"/>
              <a:t>Developed from ACT in a Nutshell  © Russ Harris 2008            www.actmindfully.com.au             russharris@actmindfully.com.au</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DB35BC1-795C-4F53-A6EF-75D25A0F058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0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ted.com/talks/lang/eng/stacey_kramer_the_best_gift_i_ever_survived.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contextualpsychology.org/act" TargetMode="External"/><Relationship Id="rId2" Type="http://schemas.openxmlformats.org/officeDocument/2006/relationships/hyperlink" Target="http://www.actmindfully.com.au/" TargetMode="External"/><Relationship Id="rId1" Type="http://schemas.openxmlformats.org/officeDocument/2006/relationships/slideLayout" Target="../slideLayouts/slideLayout2.xml"/><Relationship Id="rId5" Type="http://schemas.openxmlformats.org/officeDocument/2006/relationships/hyperlink" Target="http://www.newharbinger.com/bookstore" TargetMode="External"/><Relationship Id="rId4" Type="http://schemas.openxmlformats.org/officeDocument/2006/relationships/hyperlink" Target="http://contextualpsychology.org/rf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chemeClr val="tx2">
                  <a:lumMod val="75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74" name="Title 1"/>
          <p:cNvSpPr>
            <a:spLocks noGrp="1"/>
          </p:cNvSpPr>
          <p:nvPr>
            <p:ph type="ctrTitle"/>
          </p:nvPr>
        </p:nvSpPr>
        <p:spPr>
          <a:xfrm>
            <a:off x="1346200" y="3429000"/>
            <a:ext cx="7772400" cy="3124200"/>
          </a:xfrm>
        </p:spPr>
        <p:txBody>
          <a:bodyPr/>
          <a:lstStyle/>
          <a:p>
            <a:pPr algn="l"/>
            <a:r>
              <a:rPr lang="en-AU" sz="3600" b="1" i="1" dirty="0">
                <a:solidFill>
                  <a:schemeClr val="tx2">
                    <a:lumMod val="75000"/>
                  </a:schemeClr>
                </a:solidFill>
              </a:rPr>
              <a:t>Workshop  </a:t>
            </a:r>
            <a:r>
              <a:rPr lang="en-AU" sz="3600" b="1" i="1" dirty="0" smtClean="0">
                <a:solidFill>
                  <a:schemeClr val="tx2">
                    <a:lumMod val="75000"/>
                  </a:schemeClr>
                </a:solidFill>
              </a:rPr>
              <a:t>June 22, 2014 </a:t>
            </a:r>
            <a:r>
              <a:rPr lang="en-AU" b="1" i="1" dirty="0" smtClean="0">
                <a:solidFill>
                  <a:schemeClr val="tx2">
                    <a:lumMod val="75000"/>
                  </a:schemeClr>
                </a:solidFill>
              </a:rPr>
              <a:t/>
            </a:r>
            <a:br>
              <a:rPr lang="en-AU" b="1" i="1" dirty="0" smtClean="0">
                <a:solidFill>
                  <a:schemeClr val="tx2">
                    <a:lumMod val="75000"/>
                  </a:schemeClr>
                </a:solidFill>
              </a:rPr>
            </a:br>
            <a:r>
              <a:rPr lang="en-AU" b="1" i="1" dirty="0" smtClean="0">
                <a:solidFill>
                  <a:schemeClr val="tx2">
                    <a:lumMod val="75000"/>
                  </a:schemeClr>
                </a:solidFill>
              </a:rPr>
              <a:t>The </a:t>
            </a:r>
            <a:r>
              <a:rPr lang="en-AU" b="1" i="1" dirty="0">
                <a:solidFill>
                  <a:schemeClr val="tx2">
                    <a:lumMod val="75000"/>
                  </a:schemeClr>
                </a:solidFill>
              </a:rPr>
              <a:t>ACT of Self Forgiveness,</a:t>
            </a:r>
            <a:r>
              <a:rPr lang="en-AU" dirty="0">
                <a:solidFill>
                  <a:schemeClr val="tx2">
                    <a:lumMod val="75000"/>
                  </a:schemeClr>
                </a:solidFill>
              </a:rPr>
              <a:t/>
            </a:r>
            <a:br>
              <a:rPr lang="en-AU" dirty="0">
                <a:solidFill>
                  <a:schemeClr val="tx2">
                    <a:lumMod val="75000"/>
                  </a:schemeClr>
                </a:solidFill>
              </a:rPr>
            </a:br>
            <a:r>
              <a:rPr lang="en-AU" b="1" i="1" dirty="0">
                <a:solidFill>
                  <a:schemeClr val="tx2">
                    <a:lumMod val="75000"/>
                  </a:schemeClr>
                </a:solidFill>
              </a:rPr>
              <a:t>7 steps to unburdening yourself and engaging with life</a:t>
            </a:r>
            <a:r>
              <a:rPr lang="en-AU" dirty="0">
                <a:solidFill>
                  <a:schemeClr val="tx2">
                    <a:lumMod val="75000"/>
                  </a:schemeClr>
                </a:solidFill>
              </a:rPr>
              <a:t/>
            </a:r>
            <a:br>
              <a:rPr lang="en-AU" dirty="0">
                <a:solidFill>
                  <a:schemeClr val="tx2">
                    <a:lumMod val="75000"/>
                  </a:schemeClr>
                </a:solidFill>
              </a:rPr>
            </a:br>
            <a:endParaRPr lang="en-AU" sz="3200" dirty="0" smtClean="0">
              <a:solidFill>
                <a:schemeClr val="tx2">
                  <a:lumMod val="75000"/>
                </a:schemeClr>
              </a:solidFill>
            </a:endParaRPr>
          </a:p>
        </p:txBody>
      </p:sp>
      <p:pic>
        <p:nvPicPr>
          <p:cNvPr id="1026" name="Picture 2" descr="http://contextualscience.org/files/images/WC12-Logo2-blue-full-date_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20401"/>
            <a:ext cx="2351314" cy="17367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8322"/>
            <a:ext cx="41624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itle 1"/>
          <p:cNvSpPr txBox="1">
            <a:spLocks/>
          </p:cNvSpPr>
          <p:nvPr/>
        </p:nvSpPr>
        <p:spPr bwMode="auto">
          <a:xfrm>
            <a:off x="4800600" y="1828800"/>
            <a:ext cx="43434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AU" sz="2000" b="1" i="1" dirty="0" smtClean="0">
                <a:solidFill>
                  <a:schemeClr val="tx2">
                    <a:lumMod val="75000"/>
                  </a:schemeClr>
                </a:solidFill>
              </a:rPr>
              <a:t>Grant Dewar  </a:t>
            </a:r>
            <a:r>
              <a:rPr lang="en-AU" sz="2000" b="1" i="1" dirty="0">
                <a:solidFill>
                  <a:schemeClr val="tx2">
                    <a:lumMod val="75000"/>
                  </a:schemeClr>
                </a:solidFill>
              </a:rPr>
              <a:t> M </a:t>
            </a:r>
            <a:r>
              <a:rPr lang="en-AU" sz="2000" b="1" i="1" dirty="0" smtClean="0">
                <a:solidFill>
                  <a:schemeClr val="tx2">
                    <a:lumMod val="75000"/>
                  </a:schemeClr>
                </a:solidFill>
              </a:rPr>
              <a:t>Ed,  M Psych(Health </a:t>
            </a:r>
            <a:r>
              <a:rPr lang="en-AU" sz="2000" b="1" i="1" dirty="0">
                <a:solidFill>
                  <a:schemeClr val="tx2">
                    <a:lumMod val="75000"/>
                  </a:schemeClr>
                </a:solidFill>
              </a:rPr>
              <a:t>) </a:t>
            </a:r>
            <a:endParaRPr lang="en-AU" sz="1800" dirty="0">
              <a:solidFill>
                <a:schemeClr val="tx2">
                  <a:lumMod val="75000"/>
                </a:schemeClr>
              </a:solidFill>
            </a:endParaRPr>
          </a:p>
          <a:p>
            <a:pPr algn="l"/>
            <a:r>
              <a:rPr lang="en-AU" sz="2000" b="1" i="1" dirty="0" smtClean="0">
                <a:solidFill>
                  <a:schemeClr val="tx2">
                    <a:lumMod val="75000"/>
                  </a:schemeClr>
                </a:solidFill>
              </a:rPr>
              <a:t>PhD / M Psych (Clin ) Candidate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sz="3600" b="1" dirty="0" smtClean="0"/>
              <a:t>Why a focus on self forgiveness?</a:t>
            </a:r>
            <a:endParaRPr lang="en-AU" dirty="0"/>
          </a:p>
        </p:txBody>
      </p:sp>
      <p:sp>
        <p:nvSpPr>
          <p:cNvPr id="3" name="Content Placeholder 2"/>
          <p:cNvSpPr>
            <a:spLocks noGrp="1"/>
          </p:cNvSpPr>
          <p:nvPr>
            <p:ph idx="1"/>
          </p:nvPr>
        </p:nvSpPr>
        <p:spPr/>
        <p:txBody>
          <a:bodyPr rtlCol="0">
            <a:normAutofit fontScale="92500" lnSpcReduction="10000"/>
          </a:bodyPr>
          <a:lstStyle/>
          <a:p>
            <a:pPr lvl="1"/>
            <a:endParaRPr lang="en-AU" sz="2300" dirty="0">
              <a:solidFill>
                <a:schemeClr val="accent4">
                  <a:lumMod val="75000"/>
                </a:schemeClr>
              </a:solidFill>
            </a:endParaRPr>
          </a:p>
          <a:p>
            <a:pPr lvl="1"/>
            <a:r>
              <a:rPr lang="en-AU" dirty="0"/>
              <a:t>However, when such self examination </a:t>
            </a:r>
            <a:r>
              <a:rPr lang="en-AU" dirty="0" smtClean="0"/>
              <a:t> no longer serves </a:t>
            </a:r>
            <a:r>
              <a:rPr lang="en-AU" dirty="0"/>
              <a:t>to provide </a:t>
            </a:r>
            <a:r>
              <a:rPr lang="en-AU" dirty="0" smtClean="0"/>
              <a:t> a useful </a:t>
            </a:r>
            <a:r>
              <a:rPr lang="en-AU" dirty="0"/>
              <a:t>response </a:t>
            </a:r>
            <a:r>
              <a:rPr lang="en-AU" dirty="0" smtClean="0"/>
              <a:t>or to </a:t>
            </a:r>
            <a:r>
              <a:rPr lang="en-AU" dirty="0"/>
              <a:t>be so overwhelming as to stop us functioning, it is at that point that a better perspective </a:t>
            </a:r>
            <a:r>
              <a:rPr lang="en-AU" dirty="0" smtClean="0"/>
              <a:t> is required</a:t>
            </a:r>
            <a:r>
              <a:rPr lang="en-AU" dirty="0"/>
              <a:t>.</a:t>
            </a:r>
          </a:p>
          <a:p>
            <a:pPr lvl="1"/>
            <a:endParaRPr lang="en-AU" dirty="0" smtClean="0">
              <a:solidFill>
                <a:schemeClr val="accent4">
                  <a:lumMod val="75000"/>
                </a:schemeClr>
              </a:solidFill>
            </a:endParaRPr>
          </a:p>
          <a:p>
            <a:pPr lvl="1"/>
            <a:r>
              <a:rPr lang="en-AU" dirty="0" smtClean="0">
                <a:solidFill>
                  <a:schemeClr val="accent4">
                    <a:lumMod val="75000"/>
                  </a:schemeClr>
                </a:solidFill>
              </a:rPr>
              <a:t>Recent </a:t>
            </a:r>
            <a:r>
              <a:rPr lang="en-AU" dirty="0">
                <a:solidFill>
                  <a:schemeClr val="accent4">
                    <a:lumMod val="75000"/>
                  </a:schemeClr>
                </a:solidFill>
              </a:rPr>
              <a:t>research into the experience of psychological distress indicates that forgiveness may have a role in the experience of psychological flexibility in response to dealing problematic life experience.  </a:t>
            </a:r>
          </a:p>
          <a:p>
            <a:pPr lvl="1" eaLnBrk="1" fontAlgn="auto" hangingPunct="1">
              <a:spcAft>
                <a:spcPts val="0"/>
              </a:spcAft>
              <a:defRPr/>
            </a:pPr>
            <a:endParaRPr lang="en-AU" dirty="0" smtClean="0"/>
          </a:p>
        </p:txBody>
      </p:sp>
      <p:sp>
        <p:nvSpPr>
          <p:cNvPr id="4" name="Slide Number Placeholder 3"/>
          <p:cNvSpPr>
            <a:spLocks noGrp="1"/>
          </p:cNvSpPr>
          <p:nvPr>
            <p:ph type="sldNum" sz="quarter" idx="12"/>
          </p:nvPr>
        </p:nvSpPr>
        <p:spPr/>
        <p:txBody>
          <a:bodyPr/>
          <a:lstStyle/>
          <a:p>
            <a:pPr>
              <a:defRPr/>
            </a:pPr>
            <a:fld id="{C039F157-BA7D-4171-8CBF-0763E821E31F}" type="slidenum">
              <a:rPr lang="en-US"/>
              <a:pPr>
                <a:defRPr/>
              </a:pPr>
              <a:t>10</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extLst>
      <p:ext uri="{BB962C8B-B14F-4D97-AF65-F5344CB8AC3E}">
        <p14:creationId xmlns:p14="http://schemas.microsoft.com/office/powerpoint/2010/main" val="185240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Footer Placeholder 3"/>
          <p:cNvSpPr>
            <a:spLocks noGrp="1"/>
          </p:cNvSpPr>
          <p:nvPr>
            <p:ph type="ftr" sz="quarter" idx="11"/>
          </p:nvPr>
        </p:nvSpPr>
        <p:spPr/>
        <p:txBody>
          <a:bodyPr/>
          <a:lstStyle/>
          <a:p>
            <a:pPr>
              <a:defRPr/>
            </a:pPr>
            <a:r>
              <a:rPr lang="en-AU"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11</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4953000" cy="578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32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AU" sz="4000" b="1" dirty="0" smtClean="0"/>
              <a:t>The basis of suffering</a:t>
            </a:r>
            <a:r>
              <a:rPr lang="en-AU" sz="4000" dirty="0"/>
              <a:t/>
            </a:r>
            <a:br>
              <a:rPr lang="en-AU" sz="4000" dirty="0"/>
            </a:br>
            <a:endParaRPr lang="en-AU" sz="4000" dirty="0"/>
          </a:p>
        </p:txBody>
      </p:sp>
      <p:sp>
        <p:nvSpPr>
          <p:cNvPr id="5123" name="Rectangle 3"/>
          <p:cNvSpPr>
            <a:spLocks noGrp="1" noChangeArrowheads="1"/>
          </p:cNvSpPr>
          <p:nvPr>
            <p:ph idx="1"/>
          </p:nvPr>
        </p:nvSpPr>
        <p:spPr/>
        <p:txBody>
          <a:bodyPr/>
          <a:lstStyle/>
          <a:p>
            <a:pPr eaLnBrk="1" hangingPunct="1"/>
            <a:endParaRPr lang="en-AU" dirty="0" smtClean="0"/>
          </a:p>
          <a:p>
            <a:pPr eaLnBrk="1" hangingPunct="1">
              <a:buFontTx/>
              <a:buNone/>
            </a:pPr>
            <a:r>
              <a:rPr lang="en-AU" dirty="0" smtClean="0"/>
              <a:t>				</a:t>
            </a:r>
          </a:p>
          <a:p>
            <a:pPr eaLnBrk="1" hangingPunct="1">
              <a:buFontTx/>
              <a:buNone/>
            </a:pPr>
            <a:endParaRPr lang="en-AU" dirty="0" smtClean="0"/>
          </a:p>
        </p:txBody>
      </p:sp>
      <p:sp>
        <p:nvSpPr>
          <p:cNvPr id="5" name="Slide Number Placeholder 5"/>
          <p:cNvSpPr>
            <a:spLocks noGrp="1"/>
          </p:cNvSpPr>
          <p:nvPr>
            <p:ph type="sldNum" sz="quarter" idx="12"/>
          </p:nvPr>
        </p:nvSpPr>
        <p:spPr/>
        <p:txBody>
          <a:bodyPr/>
          <a:lstStyle/>
          <a:p>
            <a:pPr>
              <a:defRPr/>
            </a:pPr>
            <a:fld id="{C389E87B-E73C-4946-8E92-C4D05B50BF4C}" type="slidenum">
              <a:rPr lang="en-AU"/>
              <a:pPr>
                <a:defRPr/>
              </a:pPr>
              <a:t>12</a:t>
            </a:fld>
            <a:endParaRPr lang="en-AU" dirty="0"/>
          </a:p>
        </p:txBody>
      </p:sp>
      <p:sp>
        <p:nvSpPr>
          <p:cNvPr id="13" name="Footer Placeholder 12"/>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
        <p:nvSpPr>
          <p:cNvPr id="2" name="Rectangle 1"/>
          <p:cNvSpPr/>
          <p:nvPr/>
        </p:nvSpPr>
        <p:spPr>
          <a:xfrm>
            <a:off x="381000" y="1371600"/>
            <a:ext cx="8382000" cy="4228850"/>
          </a:xfrm>
          <a:prstGeom prst="rect">
            <a:avLst/>
          </a:prstGeom>
        </p:spPr>
        <p:txBody>
          <a:bodyPr wrap="square">
            <a:spAutoFit/>
          </a:bodyPr>
          <a:lstStyle/>
          <a:p>
            <a:pPr eaLnBrk="0" hangingPunct="0">
              <a:spcBef>
                <a:spcPct val="20000"/>
              </a:spcBef>
            </a:pPr>
            <a:r>
              <a:rPr lang="en-AU" sz="2800" dirty="0">
                <a:solidFill>
                  <a:schemeClr val="accent4">
                    <a:lumMod val="75000"/>
                  </a:schemeClr>
                </a:solidFill>
                <a:latin typeface="+mn-lt"/>
                <a:cs typeface="+mn-cs"/>
              </a:rPr>
              <a:t>The basis for Acceptance and </a:t>
            </a:r>
            <a:r>
              <a:rPr lang="en-AU" sz="2800" dirty="0" smtClean="0">
                <a:solidFill>
                  <a:schemeClr val="accent4">
                    <a:lumMod val="75000"/>
                  </a:schemeClr>
                </a:solidFill>
                <a:latin typeface="+mn-lt"/>
                <a:cs typeface="+mn-cs"/>
              </a:rPr>
              <a:t>Commitment Therapy ACT - is </a:t>
            </a:r>
            <a:r>
              <a:rPr lang="en-AU" sz="2800" dirty="0">
                <a:solidFill>
                  <a:schemeClr val="accent4">
                    <a:lumMod val="75000"/>
                  </a:schemeClr>
                </a:solidFill>
                <a:latin typeface="+mn-lt"/>
                <a:cs typeface="+mn-cs"/>
              </a:rPr>
              <a:t>that effective responses are required  to the human experience </a:t>
            </a:r>
            <a:r>
              <a:rPr lang="en-AU" sz="2800" dirty="0" smtClean="0">
                <a:solidFill>
                  <a:schemeClr val="accent4">
                    <a:lumMod val="75000"/>
                  </a:schemeClr>
                </a:solidFill>
                <a:latin typeface="+mn-lt"/>
                <a:cs typeface="+mn-cs"/>
              </a:rPr>
              <a:t>of  </a:t>
            </a:r>
            <a:r>
              <a:rPr lang="en-AU" sz="2800" dirty="0">
                <a:solidFill>
                  <a:schemeClr val="accent4">
                    <a:lumMod val="75000"/>
                  </a:schemeClr>
                </a:solidFill>
                <a:latin typeface="+mn-lt"/>
                <a:cs typeface="+mn-cs"/>
              </a:rPr>
              <a:t>Suffering, Pain and Struggle </a:t>
            </a:r>
          </a:p>
          <a:p>
            <a:pPr marL="1081088" lvl="1" indent="-623888" eaLnBrk="0" hangingPunct="0">
              <a:spcBef>
                <a:spcPct val="20000"/>
              </a:spcBef>
              <a:buFont typeface="Wingdings" pitchFamily="2" charset="2"/>
              <a:buChar char="v"/>
            </a:pPr>
            <a:r>
              <a:rPr lang="en-AU" sz="2800" dirty="0">
                <a:solidFill>
                  <a:schemeClr val="accent4">
                    <a:lumMod val="75000"/>
                  </a:schemeClr>
                </a:solidFill>
                <a:latin typeface="+mn-lt"/>
                <a:cs typeface="+mn-cs"/>
              </a:rPr>
              <a:t>Suffering arises from the experience of - protracted distress and loss of life opportunity</a:t>
            </a:r>
          </a:p>
          <a:p>
            <a:pPr marL="1081088" lvl="1" indent="-623888" eaLnBrk="0" hangingPunct="0">
              <a:spcBef>
                <a:spcPct val="20000"/>
              </a:spcBef>
              <a:buFont typeface="Wingdings" pitchFamily="2" charset="2"/>
              <a:buChar char="v"/>
            </a:pPr>
            <a:r>
              <a:rPr lang="en-AU" sz="2800" dirty="0">
                <a:solidFill>
                  <a:schemeClr val="accent4">
                    <a:lumMod val="75000"/>
                  </a:schemeClr>
                </a:solidFill>
                <a:latin typeface="+mn-lt"/>
                <a:cs typeface="+mn-cs"/>
              </a:rPr>
              <a:t>Pain may arise from life experience and attendant problems</a:t>
            </a:r>
          </a:p>
          <a:p>
            <a:pPr marL="1081088" lvl="1" indent="-623888" eaLnBrk="0" hangingPunct="0">
              <a:spcBef>
                <a:spcPct val="20000"/>
              </a:spcBef>
              <a:buFont typeface="Wingdings" pitchFamily="2" charset="2"/>
              <a:buChar char="v"/>
            </a:pPr>
            <a:r>
              <a:rPr lang="en-AU" sz="2800" dirty="0">
                <a:solidFill>
                  <a:schemeClr val="accent4">
                    <a:lumMod val="75000"/>
                  </a:schemeClr>
                </a:solidFill>
                <a:latin typeface="+mn-lt"/>
                <a:cs typeface="+mn-cs"/>
              </a:rPr>
              <a:t>Struggle is the process of making unworkable attempts to feel better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AU" sz="4000" b="1" dirty="0" smtClean="0"/>
              <a:t>The basis of suffering</a:t>
            </a:r>
            <a:r>
              <a:rPr lang="en-AU" sz="4000" dirty="0"/>
              <a:t/>
            </a:r>
            <a:br>
              <a:rPr lang="en-AU" sz="4000" dirty="0"/>
            </a:br>
            <a:endParaRPr lang="en-AU" sz="4000" dirty="0"/>
          </a:p>
        </p:txBody>
      </p:sp>
      <p:sp>
        <p:nvSpPr>
          <p:cNvPr id="5123" name="Rectangle 3"/>
          <p:cNvSpPr>
            <a:spLocks noGrp="1" noChangeArrowheads="1"/>
          </p:cNvSpPr>
          <p:nvPr>
            <p:ph idx="1"/>
          </p:nvPr>
        </p:nvSpPr>
        <p:spPr/>
        <p:txBody>
          <a:bodyPr/>
          <a:lstStyle/>
          <a:p>
            <a:pPr eaLnBrk="1" hangingPunct="1"/>
            <a:endParaRPr lang="en-AU" dirty="0" smtClean="0"/>
          </a:p>
          <a:p>
            <a:pPr eaLnBrk="1" hangingPunct="1">
              <a:buFontTx/>
              <a:buNone/>
            </a:pPr>
            <a:r>
              <a:rPr lang="en-AU" dirty="0" smtClean="0"/>
              <a:t>				</a:t>
            </a:r>
          </a:p>
          <a:p>
            <a:pPr eaLnBrk="1" hangingPunct="1">
              <a:buFontTx/>
              <a:buNone/>
            </a:pPr>
            <a:endParaRPr lang="en-AU" dirty="0" smtClean="0"/>
          </a:p>
        </p:txBody>
      </p:sp>
      <p:sp>
        <p:nvSpPr>
          <p:cNvPr id="5" name="Slide Number Placeholder 5"/>
          <p:cNvSpPr>
            <a:spLocks noGrp="1"/>
          </p:cNvSpPr>
          <p:nvPr>
            <p:ph type="sldNum" sz="quarter" idx="12"/>
          </p:nvPr>
        </p:nvSpPr>
        <p:spPr/>
        <p:txBody>
          <a:bodyPr/>
          <a:lstStyle/>
          <a:p>
            <a:pPr>
              <a:defRPr/>
            </a:pPr>
            <a:fld id="{C389E87B-E73C-4946-8E92-C4D05B50BF4C}" type="slidenum">
              <a:rPr lang="en-AU"/>
              <a:pPr>
                <a:defRPr/>
              </a:pPr>
              <a:t>13</a:t>
            </a:fld>
            <a:endParaRPr lang="en-AU" dirty="0"/>
          </a:p>
        </p:txBody>
      </p:sp>
      <p:sp>
        <p:nvSpPr>
          <p:cNvPr id="6" name="Hexagon 5"/>
          <p:cNvSpPr/>
          <p:nvPr/>
        </p:nvSpPr>
        <p:spPr>
          <a:xfrm>
            <a:off x="2771775" y="2060575"/>
            <a:ext cx="3384550" cy="3097213"/>
          </a:xfrm>
          <a:prstGeom prst="hexagon">
            <a:avLst/>
          </a:prstGeom>
          <a:noFill/>
          <a:ln w="127000">
            <a:solidFill>
              <a:srgbClr val="7030A0"/>
            </a:solidFill>
          </a:ln>
          <a:effectLst>
            <a:outerShdw blurRad="50800" dist="50800" dir="5400000" algn="ctr" rotWithShape="0">
              <a:schemeClr val="tx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5126" name="TextBox 6"/>
          <p:cNvSpPr txBox="1">
            <a:spLocks noChangeArrowheads="1"/>
          </p:cNvSpPr>
          <p:nvPr/>
        </p:nvSpPr>
        <p:spPr bwMode="auto">
          <a:xfrm>
            <a:off x="395288" y="2205038"/>
            <a:ext cx="2592387" cy="830262"/>
          </a:xfrm>
          <a:prstGeom prst="rect">
            <a:avLst/>
          </a:prstGeom>
          <a:noFill/>
          <a:ln w="9525">
            <a:noFill/>
            <a:miter lim="800000"/>
            <a:headEnd/>
            <a:tailEnd/>
          </a:ln>
        </p:spPr>
        <p:txBody>
          <a:bodyPr>
            <a:spAutoFit/>
          </a:bodyPr>
          <a:lstStyle/>
          <a:p>
            <a:pPr algn="ctr"/>
            <a:r>
              <a:rPr lang="en-AU" sz="2400" b="1" dirty="0">
                <a:solidFill>
                  <a:srgbClr val="FF0000"/>
                </a:solidFill>
                <a:latin typeface="Calibri" pitchFamily="34" charset="0"/>
              </a:rPr>
              <a:t>Experiential Avoidance</a:t>
            </a:r>
          </a:p>
        </p:txBody>
      </p:sp>
      <p:sp>
        <p:nvSpPr>
          <p:cNvPr id="5127" name="TextBox 7"/>
          <p:cNvSpPr txBox="1">
            <a:spLocks noChangeArrowheads="1"/>
          </p:cNvSpPr>
          <p:nvPr/>
        </p:nvSpPr>
        <p:spPr bwMode="auto">
          <a:xfrm>
            <a:off x="-7938" y="4038600"/>
            <a:ext cx="3348038" cy="830263"/>
          </a:xfrm>
          <a:prstGeom prst="rect">
            <a:avLst/>
          </a:prstGeom>
          <a:noFill/>
          <a:ln w="9525">
            <a:noFill/>
            <a:miter lim="800000"/>
            <a:headEnd/>
            <a:tailEnd/>
          </a:ln>
        </p:spPr>
        <p:txBody>
          <a:bodyPr>
            <a:spAutoFit/>
          </a:bodyPr>
          <a:lstStyle/>
          <a:p>
            <a:pPr algn="ctr"/>
            <a:r>
              <a:rPr lang="en-AU" sz="2400" b="1" dirty="0">
                <a:solidFill>
                  <a:srgbClr val="FF0000"/>
                </a:solidFill>
                <a:latin typeface="Calibri" pitchFamily="34" charset="0"/>
              </a:rPr>
              <a:t>Cognitive Fusion</a:t>
            </a:r>
          </a:p>
          <a:p>
            <a:pPr algn="ctr"/>
            <a:r>
              <a:rPr lang="en-AU" sz="2400" b="1" dirty="0">
                <a:solidFill>
                  <a:srgbClr val="FF0000"/>
                </a:solidFill>
                <a:latin typeface="Calibri" pitchFamily="34" charset="0"/>
              </a:rPr>
              <a:t>Unworkable thinking</a:t>
            </a:r>
          </a:p>
        </p:txBody>
      </p:sp>
      <p:sp>
        <p:nvSpPr>
          <p:cNvPr id="5128" name="TextBox 8"/>
          <p:cNvSpPr txBox="1">
            <a:spLocks noChangeArrowheads="1"/>
          </p:cNvSpPr>
          <p:nvPr/>
        </p:nvSpPr>
        <p:spPr bwMode="auto">
          <a:xfrm>
            <a:off x="1952625" y="1066800"/>
            <a:ext cx="5040313" cy="461963"/>
          </a:xfrm>
          <a:prstGeom prst="rect">
            <a:avLst/>
          </a:prstGeom>
          <a:noFill/>
          <a:ln w="9525">
            <a:noFill/>
            <a:miter lim="800000"/>
            <a:headEnd/>
            <a:tailEnd/>
          </a:ln>
        </p:spPr>
        <p:txBody>
          <a:bodyPr>
            <a:spAutoFit/>
          </a:bodyPr>
          <a:lstStyle/>
          <a:p>
            <a:pPr algn="ctr"/>
            <a:r>
              <a:rPr lang="en-AU" sz="2400" b="1" dirty="0">
                <a:solidFill>
                  <a:srgbClr val="FF0000"/>
                </a:solidFill>
                <a:latin typeface="Calibri" pitchFamily="34" charset="0"/>
              </a:rPr>
              <a:t>The Idealised Self </a:t>
            </a:r>
          </a:p>
        </p:txBody>
      </p:sp>
      <p:sp>
        <p:nvSpPr>
          <p:cNvPr id="5129" name="TextBox 9"/>
          <p:cNvSpPr txBox="1">
            <a:spLocks noChangeArrowheads="1"/>
          </p:cNvSpPr>
          <p:nvPr/>
        </p:nvSpPr>
        <p:spPr bwMode="auto">
          <a:xfrm>
            <a:off x="6011863" y="4037013"/>
            <a:ext cx="2592387" cy="831850"/>
          </a:xfrm>
          <a:prstGeom prst="rect">
            <a:avLst/>
          </a:prstGeom>
          <a:noFill/>
          <a:ln w="9525">
            <a:noFill/>
            <a:miter lim="800000"/>
            <a:headEnd/>
            <a:tailEnd/>
          </a:ln>
        </p:spPr>
        <p:txBody>
          <a:bodyPr>
            <a:spAutoFit/>
          </a:bodyPr>
          <a:lstStyle/>
          <a:p>
            <a:pPr algn="ctr"/>
            <a:r>
              <a:rPr lang="en-AU" sz="2400" b="1" dirty="0">
                <a:solidFill>
                  <a:srgbClr val="FF0000"/>
                </a:solidFill>
                <a:latin typeface="Calibri" pitchFamily="34" charset="0"/>
              </a:rPr>
              <a:t>Unworkable Action</a:t>
            </a:r>
          </a:p>
        </p:txBody>
      </p:sp>
      <p:sp>
        <p:nvSpPr>
          <p:cNvPr id="5130" name="TextBox 10"/>
          <p:cNvSpPr txBox="1">
            <a:spLocks noChangeArrowheads="1"/>
          </p:cNvSpPr>
          <p:nvPr/>
        </p:nvSpPr>
        <p:spPr bwMode="auto">
          <a:xfrm>
            <a:off x="6011863" y="2349500"/>
            <a:ext cx="2592387" cy="830263"/>
          </a:xfrm>
          <a:prstGeom prst="rect">
            <a:avLst/>
          </a:prstGeom>
          <a:noFill/>
          <a:ln w="9525">
            <a:noFill/>
            <a:miter lim="800000"/>
            <a:headEnd/>
            <a:tailEnd/>
          </a:ln>
        </p:spPr>
        <p:txBody>
          <a:bodyPr>
            <a:spAutoFit/>
          </a:bodyPr>
          <a:lstStyle/>
          <a:p>
            <a:pPr algn="ctr"/>
            <a:r>
              <a:rPr lang="en-AU" sz="2400" b="1" dirty="0">
                <a:solidFill>
                  <a:srgbClr val="FF0000"/>
                </a:solidFill>
                <a:latin typeface="Calibri" pitchFamily="34" charset="0"/>
              </a:rPr>
              <a:t>Living absent of values</a:t>
            </a:r>
          </a:p>
        </p:txBody>
      </p:sp>
      <p:sp>
        <p:nvSpPr>
          <p:cNvPr id="5131" name="TextBox 11"/>
          <p:cNvSpPr txBox="1">
            <a:spLocks noChangeArrowheads="1"/>
          </p:cNvSpPr>
          <p:nvPr/>
        </p:nvSpPr>
        <p:spPr bwMode="auto">
          <a:xfrm>
            <a:off x="2743200" y="5334000"/>
            <a:ext cx="3168650" cy="830263"/>
          </a:xfrm>
          <a:prstGeom prst="rect">
            <a:avLst/>
          </a:prstGeom>
          <a:noFill/>
          <a:ln w="9525">
            <a:noFill/>
            <a:miter lim="800000"/>
            <a:headEnd/>
            <a:tailEnd/>
          </a:ln>
        </p:spPr>
        <p:txBody>
          <a:bodyPr>
            <a:spAutoFit/>
          </a:bodyPr>
          <a:lstStyle/>
          <a:p>
            <a:pPr algn="ctr"/>
            <a:r>
              <a:rPr lang="en-AU" sz="2400" b="1" dirty="0">
                <a:solidFill>
                  <a:srgbClr val="FF0000"/>
                </a:solidFill>
                <a:latin typeface="Calibri" pitchFamily="34" charset="0"/>
              </a:rPr>
              <a:t>Living elsewhere than here and now</a:t>
            </a:r>
          </a:p>
        </p:txBody>
      </p:sp>
      <p:sp>
        <p:nvSpPr>
          <p:cNvPr id="13" name="Footer Placeholder 12"/>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extLst>
      <p:ext uri="{BB962C8B-B14F-4D97-AF65-F5344CB8AC3E}">
        <p14:creationId xmlns:p14="http://schemas.microsoft.com/office/powerpoint/2010/main" val="40312983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AU" sz="4000" b="1" dirty="0" smtClean="0"/>
              <a:t>The basis of suffering</a:t>
            </a:r>
            <a:r>
              <a:rPr lang="en-AU" sz="4000" dirty="0"/>
              <a:t/>
            </a:r>
            <a:br>
              <a:rPr lang="en-AU" sz="4000" dirty="0"/>
            </a:br>
            <a:endParaRPr lang="en-AU" sz="4000" dirty="0"/>
          </a:p>
        </p:txBody>
      </p:sp>
      <p:sp>
        <p:nvSpPr>
          <p:cNvPr id="5123" name="Rectangle 3"/>
          <p:cNvSpPr>
            <a:spLocks noGrp="1" noChangeArrowheads="1"/>
          </p:cNvSpPr>
          <p:nvPr>
            <p:ph idx="1"/>
          </p:nvPr>
        </p:nvSpPr>
        <p:spPr/>
        <p:txBody>
          <a:bodyPr/>
          <a:lstStyle/>
          <a:p>
            <a:pPr eaLnBrk="1" hangingPunct="1"/>
            <a:endParaRPr lang="en-AU" dirty="0" smtClean="0"/>
          </a:p>
          <a:p>
            <a:pPr eaLnBrk="1" hangingPunct="1">
              <a:buFontTx/>
              <a:buNone/>
            </a:pPr>
            <a:r>
              <a:rPr lang="en-AU" dirty="0" smtClean="0"/>
              <a:t>				</a:t>
            </a:r>
          </a:p>
          <a:p>
            <a:pPr eaLnBrk="1" hangingPunct="1">
              <a:buFontTx/>
              <a:buNone/>
            </a:pPr>
            <a:endParaRPr lang="en-AU" dirty="0" smtClean="0"/>
          </a:p>
        </p:txBody>
      </p:sp>
      <p:sp>
        <p:nvSpPr>
          <p:cNvPr id="5" name="Slide Number Placeholder 5"/>
          <p:cNvSpPr>
            <a:spLocks noGrp="1"/>
          </p:cNvSpPr>
          <p:nvPr>
            <p:ph type="sldNum" sz="quarter" idx="12"/>
          </p:nvPr>
        </p:nvSpPr>
        <p:spPr/>
        <p:txBody>
          <a:bodyPr/>
          <a:lstStyle/>
          <a:p>
            <a:pPr>
              <a:defRPr/>
            </a:pPr>
            <a:fld id="{C389E87B-E73C-4946-8E92-C4D05B50BF4C}" type="slidenum">
              <a:rPr lang="en-AU"/>
              <a:pPr>
                <a:defRPr/>
              </a:pPr>
              <a:t>14</a:t>
            </a:fld>
            <a:endParaRPr lang="en-AU" dirty="0"/>
          </a:p>
        </p:txBody>
      </p:sp>
      <p:sp>
        <p:nvSpPr>
          <p:cNvPr id="13" name="Footer Placeholder 12"/>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
        <p:nvSpPr>
          <p:cNvPr id="2" name="Rectangle 1"/>
          <p:cNvSpPr/>
          <p:nvPr/>
        </p:nvSpPr>
        <p:spPr>
          <a:xfrm>
            <a:off x="381000" y="1371600"/>
            <a:ext cx="8001000" cy="4410438"/>
          </a:xfrm>
          <a:prstGeom prst="rect">
            <a:avLst/>
          </a:prstGeom>
        </p:spPr>
        <p:txBody>
          <a:bodyPr wrap="square">
            <a:spAutoFit/>
          </a:bodyPr>
          <a:lstStyle/>
          <a:p>
            <a:pPr marL="623888" indent="-623888" eaLnBrk="0" hangingPunct="0">
              <a:spcBef>
                <a:spcPct val="20000"/>
              </a:spcBef>
              <a:buFont typeface="Wingdings" pitchFamily="2" charset="2"/>
              <a:buChar char="v"/>
            </a:pPr>
            <a:r>
              <a:rPr lang="en-AU" sz="2300" dirty="0">
                <a:solidFill>
                  <a:schemeClr val="accent4">
                    <a:lumMod val="75000"/>
                  </a:schemeClr>
                </a:solidFill>
                <a:latin typeface="+mn-lt"/>
                <a:cs typeface="+mn-cs"/>
              </a:rPr>
              <a:t>Healthy Normality?</a:t>
            </a:r>
          </a:p>
          <a:p>
            <a:pPr marL="1081088" lvl="1" indent="-623888" eaLnBrk="0" hangingPunct="0">
              <a:spcBef>
                <a:spcPct val="20000"/>
              </a:spcBef>
              <a:buFont typeface="Wingdings" pitchFamily="2" charset="2"/>
              <a:buChar char="v"/>
            </a:pPr>
            <a:r>
              <a:rPr lang="en-AU" sz="2300" dirty="0">
                <a:solidFill>
                  <a:schemeClr val="accent4">
                    <a:lumMod val="75000"/>
                  </a:schemeClr>
                </a:solidFill>
                <a:latin typeface="+mn-lt"/>
                <a:cs typeface="+mn-cs"/>
              </a:rPr>
              <a:t>The assumption of “healthy normality” is that Humans will naturally be happy and content and that </a:t>
            </a:r>
            <a:r>
              <a:rPr lang="en-AU" sz="2300" dirty="0" smtClean="0">
                <a:solidFill>
                  <a:schemeClr val="accent4">
                    <a:lumMod val="75000"/>
                  </a:schemeClr>
                </a:solidFill>
                <a:latin typeface="+mn-lt"/>
                <a:cs typeface="+mn-cs"/>
              </a:rPr>
              <a:t>normal </a:t>
            </a:r>
            <a:r>
              <a:rPr lang="en-AU" sz="2300" dirty="0">
                <a:solidFill>
                  <a:schemeClr val="accent4">
                    <a:lumMod val="75000"/>
                  </a:schemeClr>
                </a:solidFill>
                <a:latin typeface="+mn-lt"/>
                <a:cs typeface="+mn-cs"/>
              </a:rPr>
              <a:t>people will exercise choice and control over our lives.</a:t>
            </a:r>
          </a:p>
          <a:p>
            <a:pPr marL="1081088" lvl="1" indent="-623888" eaLnBrk="0" hangingPunct="0">
              <a:spcBef>
                <a:spcPct val="20000"/>
              </a:spcBef>
              <a:buFont typeface="Wingdings" pitchFamily="2" charset="2"/>
              <a:buChar char="v"/>
            </a:pPr>
            <a:r>
              <a:rPr lang="en-AU" sz="2300" dirty="0">
                <a:solidFill>
                  <a:schemeClr val="accent4">
                    <a:lumMod val="75000"/>
                  </a:schemeClr>
                </a:solidFill>
                <a:latin typeface="+mn-lt"/>
                <a:cs typeface="+mn-cs"/>
              </a:rPr>
              <a:t>Psychological suffering is seen as abnormal; a disease, result of pathological processes</a:t>
            </a:r>
            <a:r>
              <a:rPr lang="en-AU" sz="2300" dirty="0" smtClean="0">
                <a:solidFill>
                  <a:schemeClr val="accent4">
                    <a:lumMod val="75000"/>
                  </a:schemeClr>
                </a:solidFill>
                <a:latin typeface="+mn-lt"/>
                <a:cs typeface="+mn-cs"/>
              </a:rPr>
              <a:t>.</a:t>
            </a:r>
          </a:p>
          <a:p>
            <a:pPr marL="1081088" lvl="1" indent="-623888" eaLnBrk="0" hangingPunct="0">
              <a:spcBef>
                <a:spcPct val="20000"/>
              </a:spcBef>
              <a:buFont typeface="Wingdings" pitchFamily="2" charset="2"/>
              <a:buChar char="v"/>
            </a:pPr>
            <a:endParaRPr lang="en-AU" sz="2300" dirty="0">
              <a:solidFill>
                <a:schemeClr val="accent4">
                  <a:lumMod val="75000"/>
                </a:schemeClr>
              </a:solidFill>
              <a:latin typeface="+mn-lt"/>
              <a:cs typeface="+mn-cs"/>
            </a:endParaRPr>
          </a:p>
          <a:p>
            <a:pPr marL="623888" indent="-623888" eaLnBrk="0" hangingPunct="0">
              <a:spcBef>
                <a:spcPct val="20000"/>
              </a:spcBef>
              <a:buFont typeface="Wingdings" pitchFamily="2" charset="2"/>
              <a:buChar char="v"/>
            </a:pPr>
            <a:r>
              <a:rPr lang="en-AU" sz="2300" dirty="0">
                <a:solidFill>
                  <a:schemeClr val="accent4">
                    <a:lumMod val="75000"/>
                  </a:schemeClr>
                </a:solidFill>
                <a:latin typeface="+mn-lt"/>
                <a:cs typeface="+mn-cs"/>
              </a:rPr>
              <a:t>ACT challenges these </a:t>
            </a:r>
            <a:r>
              <a:rPr lang="en-AU" sz="2300" dirty="0" smtClean="0">
                <a:solidFill>
                  <a:schemeClr val="accent4">
                    <a:lumMod val="75000"/>
                  </a:schemeClr>
                </a:solidFill>
                <a:latin typeface="+mn-lt"/>
                <a:cs typeface="+mn-cs"/>
              </a:rPr>
              <a:t>notions</a:t>
            </a:r>
          </a:p>
          <a:p>
            <a:pPr marL="623888" indent="-623888" eaLnBrk="0" hangingPunct="0">
              <a:spcBef>
                <a:spcPct val="20000"/>
              </a:spcBef>
              <a:buFont typeface="Wingdings" pitchFamily="2" charset="2"/>
              <a:buChar char="v"/>
            </a:pPr>
            <a:endParaRPr lang="en-AU" sz="2300" dirty="0">
              <a:solidFill>
                <a:schemeClr val="accent4">
                  <a:lumMod val="75000"/>
                </a:schemeClr>
              </a:solidFill>
              <a:latin typeface="+mn-lt"/>
              <a:cs typeface="+mn-cs"/>
            </a:endParaRPr>
          </a:p>
          <a:p>
            <a:pPr marL="1081088" lvl="1" indent="-623888" eaLnBrk="0" hangingPunct="0">
              <a:spcBef>
                <a:spcPct val="20000"/>
              </a:spcBef>
              <a:buFont typeface="Wingdings" pitchFamily="2" charset="2"/>
              <a:buChar char="v"/>
            </a:pPr>
            <a:r>
              <a:rPr lang="en-AU" sz="2300" dirty="0">
                <a:solidFill>
                  <a:schemeClr val="accent4">
                    <a:lumMod val="75000"/>
                  </a:schemeClr>
                </a:solidFill>
                <a:latin typeface="+mn-lt"/>
                <a:cs typeface="+mn-cs"/>
              </a:rPr>
              <a:t> Our thinking is our problem – we have basic beliefs about control which actually do not and cannot work</a:t>
            </a:r>
          </a:p>
        </p:txBody>
      </p:sp>
    </p:spTree>
    <p:extLst>
      <p:ext uri="{BB962C8B-B14F-4D97-AF65-F5344CB8AC3E}">
        <p14:creationId xmlns:p14="http://schemas.microsoft.com/office/powerpoint/2010/main" val="20966261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AU" sz="4000" b="1" dirty="0" smtClean="0"/>
              <a:t>The basis of suffering</a:t>
            </a:r>
            <a:r>
              <a:rPr lang="en-AU" sz="4000" dirty="0"/>
              <a:t/>
            </a:r>
            <a:br>
              <a:rPr lang="en-AU" sz="4000" dirty="0"/>
            </a:br>
            <a:endParaRPr lang="en-AU" sz="4000" dirty="0"/>
          </a:p>
        </p:txBody>
      </p:sp>
      <p:sp>
        <p:nvSpPr>
          <p:cNvPr id="5123" name="Rectangle 3"/>
          <p:cNvSpPr>
            <a:spLocks noGrp="1" noChangeArrowheads="1"/>
          </p:cNvSpPr>
          <p:nvPr>
            <p:ph idx="1"/>
          </p:nvPr>
        </p:nvSpPr>
        <p:spPr/>
        <p:txBody>
          <a:bodyPr/>
          <a:lstStyle/>
          <a:p>
            <a:pPr eaLnBrk="1" hangingPunct="1"/>
            <a:endParaRPr lang="en-AU" dirty="0" smtClean="0"/>
          </a:p>
          <a:p>
            <a:pPr eaLnBrk="1" hangingPunct="1">
              <a:buFontTx/>
              <a:buNone/>
            </a:pPr>
            <a:r>
              <a:rPr lang="en-AU" dirty="0" smtClean="0"/>
              <a:t>				</a:t>
            </a:r>
          </a:p>
          <a:p>
            <a:pPr eaLnBrk="1" hangingPunct="1">
              <a:buFontTx/>
              <a:buNone/>
            </a:pPr>
            <a:endParaRPr lang="en-AU" dirty="0" smtClean="0"/>
          </a:p>
        </p:txBody>
      </p:sp>
      <p:sp>
        <p:nvSpPr>
          <p:cNvPr id="13" name="Footer Placeholder 12"/>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
        <p:nvSpPr>
          <p:cNvPr id="5" name="Slide Number Placeholder 5"/>
          <p:cNvSpPr>
            <a:spLocks noGrp="1"/>
          </p:cNvSpPr>
          <p:nvPr>
            <p:ph type="sldNum" sz="quarter" idx="12"/>
          </p:nvPr>
        </p:nvSpPr>
        <p:spPr/>
        <p:txBody>
          <a:bodyPr/>
          <a:lstStyle/>
          <a:p>
            <a:pPr>
              <a:defRPr/>
            </a:pPr>
            <a:fld id="{C389E87B-E73C-4946-8E92-C4D05B50BF4C}" type="slidenum">
              <a:rPr lang="en-AU"/>
              <a:pPr>
                <a:defRPr/>
              </a:pPr>
              <a:t>15</a:t>
            </a:fld>
            <a:endParaRPr lang="en-AU" dirty="0"/>
          </a:p>
        </p:txBody>
      </p:sp>
      <p:sp>
        <p:nvSpPr>
          <p:cNvPr id="2" name="Rectangle 1"/>
          <p:cNvSpPr/>
          <p:nvPr/>
        </p:nvSpPr>
        <p:spPr>
          <a:xfrm>
            <a:off x="381000" y="1079932"/>
            <a:ext cx="8001000" cy="5124480"/>
          </a:xfrm>
          <a:prstGeom prst="rect">
            <a:avLst/>
          </a:prstGeom>
        </p:spPr>
        <p:txBody>
          <a:bodyPr wrap="square">
            <a:spAutoFit/>
          </a:bodyPr>
          <a:lstStyle/>
          <a:p>
            <a:pPr marL="800100" lvl="1" indent="-342900">
              <a:buFont typeface="Wingdings" pitchFamily="2" charset="2"/>
              <a:buChar char="v"/>
            </a:pPr>
            <a:r>
              <a:rPr lang="en-AU" sz="2800" dirty="0">
                <a:solidFill>
                  <a:schemeClr val="accent4">
                    <a:lumMod val="75000"/>
                  </a:schemeClr>
                </a:solidFill>
                <a:latin typeface="+mn-lt"/>
                <a:cs typeface="+mn-cs"/>
              </a:rPr>
              <a:t>Relational Frame Theory forms the basis for ACT </a:t>
            </a:r>
          </a:p>
          <a:p>
            <a:pPr marL="1257300" lvl="2" indent="-342900">
              <a:buFont typeface="Wingdings" pitchFamily="2" charset="2"/>
              <a:buChar char="v"/>
            </a:pPr>
            <a:r>
              <a:rPr lang="en-AU" sz="2800" dirty="0">
                <a:solidFill>
                  <a:schemeClr val="accent4">
                    <a:lumMod val="75000"/>
                  </a:schemeClr>
                </a:solidFill>
                <a:latin typeface="+mn-lt"/>
                <a:cs typeface="+mn-cs"/>
              </a:rPr>
              <a:t>Functioning based on concepts of   </a:t>
            </a:r>
            <a:endParaRPr lang="en-AU" sz="2800" dirty="0" smtClean="0">
              <a:solidFill>
                <a:schemeClr val="accent4">
                  <a:lumMod val="75000"/>
                </a:schemeClr>
              </a:solidFill>
              <a:latin typeface="+mn-lt"/>
              <a:cs typeface="+mn-cs"/>
            </a:endParaRPr>
          </a:p>
          <a:p>
            <a:pPr lvl="2" algn="ctr"/>
            <a:r>
              <a:rPr lang="en-AU" sz="2800" dirty="0" smtClean="0">
                <a:solidFill>
                  <a:schemeClr val="accent4">
                    <a:lumMod val="75000"/>
                  </a:schemeClr>
                </a:solidFill>
                <a:latin typeface="+mn-lt"/>
                <a:cs typeface="+mn-cs"/>
              </a:rPr>
              <a:t>I </a:t>
            </a:r>
            <a:r>
              <a:rPr lang="en-AU" sz="2800" dirty="0">
                <a:solidFill>
                  <a:schemeClr val="accent4">
                    <a:lumMod val="75000"/>
                  </a:schemeClr>
                </a:solidFill>
                <a:latin typeface="+mn-lt"/>
                <a:cs typeface="+mn-cs"/>
              </a:rPr>
              <a:t>-  Here  - Now</a:t>
            </a:r>
          </a:p>
          <a:p>
            <a:pPr marL="1257300" lvl="2" indent="-342900">
              <a:buFont typeface="Wingdings" pitchFamily="2" charset="2"/>
              <a:buChar char="v"/>
            </a:pPr>
            <a:r>
              <a:rPr lang="en-AU" sz="2800" dirty="0">
                <a:solidFill>
                  <a:schemeClr val="accent4">
                    <a:lumMod val="75000"/>
                  </a:schemeClr>
                </a:solidFill>
                <a:latin typeface="+mn-lt"/>
                <a:cs typeface="+mn-cs"/>
              </a:rPr>
              <a:t>The structure and function of language at its  most basic level forms automatic </a:t>
            </a:r>
            <a:r>
              <a:rPr lang="en-AU" sz="2800" dirty="0" smtClean="0">
                <a:solidFill>
                  <a:schemeClr val="accent4">
                    <a:lumMod val="75000"/>
                  </a:schemeClr>
                </a:solidFill>
                <a:latin typeface="+mn-lt"/>
                <a:cs typeface="+mn-cs"/>
              </a:rPr>
              <a:t>links</a:t>
            </a:r>
          </a:p>
          <a:p>
            <a:pPr lvl="7"/>
            <a:r>
              <a:rPr lang="en-AU" sz="2800" dirty="0" smtClean="0">
                <a:solidFill>
                  <a:schemeClr val="accent4">
                    <a:lumMod val="75000"/>
                  </a:schemeClr>
                </a:solidFill>
                <a:latin typeface="+mn-lt"/>
                <a:cs typeface="+mn-cs"/>
              </a:rPr>
              <a:t>Lemons! - Exercise</a:t>
            </a:r>
            <a:endParaRPr lang="en-AU" sz="2800" dirty="0">
              <a:solidFill>
                <a:schemeClr val="accent4">
                  <a:lumMod val="75000"/>
                </a:schemeClr>
              </a:solidFill>
              <a:latin typeface="+mn-lt"/>
              <a:cs typeface="+mn-cs"/>
            </a:endParaRPr>
          </a:p>
          <a:p>
            <a:pPr marL="1257300" lvl="2" indent="-342900">
              <a:buFont typeface="Wingdings" pitchFamily="2" charset="2"/>
              <a:buChar char="v"/>
            </a:pPr>
            <a:r>
              <a:rPr lang="en-AU" sz="2800" dirty="0">
                <a:solidFill>
                  <a:schemeClr val="accent4">
                    <a:lumMod val="75000"/>
                  </a:schemeClr>
                </a:solidFill>
                <a:latin typeface="+mn-lt"/>
                <a:cs typeface="+mn-cs"/>
              </a:rPr>
              <a:t>These links have multiple directions and strengths</a:t>
            </a:r>
          </a:p>
          <a:p>
            <a:pPr marL="1257300" lvl="2" indent="-342900">
              <a:buFont typeface="Wingdings" pitchFamily="2" charset="2"/>
              <a:buChar char="v"/>
            </a:pPr>
            <a:r>
              <a:rPr lang="en-AU" sz="2800" dirty="0">
                <a:solidFill>
                  <a:schemeClr val="accent4">
                    <a:lumMod val="75000"/>
                  </a:schemeClr>
                </a:solidFill>
                <a:latin typeface="+mn-lt"/>
                <a:cs typeface="+mn-cs"/>
              </a:rPr>
              <a:t>This forms a complex interaction between content and context.</a:t>
            </a:r>
          </a:p>
          <a:p>
            <a:pPr lvl="1"/>
            <a:endParaRPr lang="en-AU" sz="2300" dirty="0">
              <a:solidFill>
                <a:schemeClr val="accent4">
                  <a:lumMod val="75000"/>
                </a:schemeClr>
              </a:solidFill>
              <a:latin typeface="+mn-lt"/>
              <a:cs typeface="+mn-cs"/>
            </a:endParaRPr>
          </a:p>
          <a:p>
            <a:pPr lvl="1"/>
            <a:endParaRPr lang="en-AU" sz="2400" dirty="0"/>
          </a:p>
        </p:txBody>
      </p:sp>
    </p:spTree>
    <p:extLst>
      <p:ext uri="{BB962C8B-B14F-4D97-AF65-F5344CB8AC3E}">
        <p14:creationId xmlns:p14="http://schemas.microsoft.com/office/powerpoint/2010/main" val="234587002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AU" sz="4000" b="1" dirty="0" smtClean="0"/>
              <a:t>The basis of suffering</a:t>
            </a:r>
            <a:r>
              <a:rPr lang="en-AU" sz="4000" dirty="0"/>
              <a:t/>
            </a:r>
            <a:br>
              <a:rPr lang="en-AU" sz="4000" dirty="0"/>
            </a:br>
            <a:endParaRPr lang="en-AU" sz="4000" dirty="0"/>
          </a:p>
        </p:txBody>
      </p:sp>
      <p:sp>
        <p:nvSpPr>
          <p:cNvPr id="5123" name="Rectangle 3"/>
          <p:cNvSpPr>
            <a:spLocks noGrp="1" noChangeArrowheads="1"/>
          </p:cNvSpPr>
          <p:nvPr>
            <p:ph idx="1"/>
          </p:nvPr>
        </p:nvSpPr>
        <p:spPr/>
        <p:txBody>
          <a:bodyPr/>
          <a:lstStyle/>
          <a:p>
            <a:pPr eaLnBrk="1" hangingPunct="1"/>
            <a:endParaRPr lang="en-AU" dirty="0" smtClean="0"/>
          </a:p>
          <a:p>
            <a:pPr eaLnBrk="1" hangingPunct="1">
              <a:buFontTx/>
              <a:buNone/>
            </a:pPr>
            <a:r>
              <a:rPr lang="en-AU" dirty="0" smtClean="0"/>
              <a:t>				</a:t>
            </a:r>
          </a:p>
          <a:p>
            <a:pPr eaLnBrk="1" hangingPunct="1">
              <a:buFontTx/>
              <a:buNone/>
            </a:pPr>
            <a:endParaRPr lang="en-AU" dirty="0" smtClean="0"/>
          </a:p>
        </p:txBody>
      </p:sp>
      <p:sp>
        <p:nvSpPr>
          <p:cNvPr id="13" name="Footer Placeholder 12"/>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
        <p:nvSpPr>
          <p:cNvPr id="5" name="Slide Number Placeholder 5"/>
          <p:cNvSpPr>
            <a:spLocks noGrp="1"/>
          </p:cNvSpPr>
          <p:nvPr>
            <p:ph type="sldNum" sz="quarter" idx="12"/>
          </p:nvPr>
        </p:nvSpPr>
        <p:spPr/>
        <p:txBody>
          <a:bodyPr/>
          <a:lstStyle/>
          <a:p>
            <a:pPr>
              <a:defRPr/>
            </a:pPr>
            <a:fld id="{C389E87B-E73C-4946-8E92-C4D05B50BF4C}" type="slidenum">
              <a:rPr lang="en-AU"/>
              <a:pPr>
                <a:defRPr/>
              </a:pPr>
              <a:t>16</a:t>
            </a:fld>
            <a:endParaRPr lang="en-AU" dirty="0"/>
          </a:p>
        </p:txBody>
      </p:sp>
      <p:sp>
        <p:nvSpPr>
          <p:cNvPr id="2" name="Rectangle 1"/>
          <p:cNvSpPr/>
          <p:nvPr/>
        </p:nvSpPr>
        <p:spPr>
          <a:xfrm>
            <a:off x="381000" y="1079932"/>
            <a:ext cx="8001000" cy="4355038"/>
          </a:xfrm>
          <a:prstGeom prst="rect">
            <a:avLst/>
          </a:prstGeom>
        </p:spPr>
        <p:txBody>
          <a:bodyPr wrap="square">
            <a:spAutoFit/>
          </a:bodyPr>
          <a:lstStyle/>
          <a:p>
            <a:pPr marL="800100" lvl="1" indent="-342900">
              <a:buFont typeface="Wingdings" panose="05000000000000000000" pitchFamily="2" charset="2"/>
              <a:buChar char="§"/>
            </a:pPr>
            <a:r>
              <a:rPr lang="en-AU" sz="2300" dirty="0">
                <a:solidFill>
                  <a:schemeClr val="accent4">
                    <a:lumMod val="75000"/>
                  </a:schemeClr>
                </a:solidFill>
                <a:latin typeface="+mn-lt"/>
                <a:cs typeface="+mn-cs"/>
              </a:rPr>
              <a:t>Relational Frame Theory forms the basis for ACT </a:t>
            </a:r>
            <a:endParaRPr lang="en-AU" sz="2300" dirty="0" smtClean="0">
              <a:solidFill>
                <a:schemeClr val="accent4">
                  <a:lumMod val="75000"/>
                </a:schemeClr>
              </a:solidFill>
              <a:latin typeface="+mn-lt"/>
              <a:cs typeface="+mn-cs"/>
            </a:endParaRPr>
          </a:p>
          <a:p>
            <a:pPr marL="800100" lvl="1" indent="-342900">
              <a:buFont typeface="Wingdings" panose="05000000000000000000" pitchFamily="2" charset="2"/>
              <a:buChar char="§"/>
            </a:pPr>
            <a:endParaRPr lang="en-AU" sz="2300" dirty="0">
              <a:solidFill>
                <a:schemeClr val="accent4">
                  <a:lumMod val="75000"/>
                </a:schemeClr>
              </a:solidFill>
              <a:latin typeface="+mn-lt"/>
              <a:cs typeface="+mn-cs"/>
            </a:endParaRPr>
          </a:p>
          <a:p>
            <a:pPr marL="1257300" lvl="2" indent="-342900">
              <a:buFont typeface="Wingdings" pitchFamily="2" charset="2"/>
              <a:buChar char="v"/>
            </a:pPr>
            <a:r>
              <a:rPr lang="en-AU" sz="2300" dirty="0" smtClean="0">
                <a:solidFill>
                  <a:schemeClr val="accent4">
                    <a:lumMod val="75000"/>
                  </a:schemeClr>
                </a:solidFill>
                <a:latin typeface="+mn-lt"/>
                <a:cs typeface="+mn-cs"/>
              </a:rPr>
              <a:t>We </a:t>
            </a:r>
            <a:r>
              <a:rPr lang="en-AU" sz="2300" dirty="0">
                <a:solidFill>
                  <a:schemeClr val="accent4">
                    <a:lumMod val="75000"/>
                  </a:schemeClr>
                </a:solidFill>
                <a:latin typeface="+mn-lt"/>
                <a:cs typeface="+mn-cs"/>
              </a:rPr>
              <a:t>automatically mix, conflate and link both context and content </a:t>
            </a:r>
            <a:endParaRPr lang="en-AU" sz="2300" dirty="0" smtClean="0">
              <a:solidFill>
                <a:schemeClr val="accent4">
                  <a:lumMod val="75000"/>
                </a:schemeClr>
              </a:solidFill>
              <a:latin typeface="+mn-lt"/>
              <a:cs typeface="+mn-cs"/>
            </a:endParaRPr>
          </a:p>
          <a:p>
            <a:pPr marL="1257300" lvl="2" indent="-342900">
              <a:buFont typeface="Wingdings" pitchFamily="2" charset="2"/>
              <a:buChar char="v"/>
            </a:pPr>
            <a:endParaRPr lang="en-AU" sz="2300" dirty="0" smtClean="0">
              <a:solidFill>
                <a:schemeClr val="accent4">
                  <a:lumMod val="75000"/>
                </a:schemeClr>
              </a:solidFill>
              <a:latin typeface="+mn-lt"/>
              <a:cs typeface="+mn-cs"/>
            </a:endParaRPr>
          </a:p>
          <a:p>
            <a:pPr marL="1714500" lvl="3" indent="-342900">
              <a:buFont typeface="Arial" panose="020B0604020202020204" pitchFamily="34" charset="0"/>
              <a:buChar char="•"/>
            </a:pPr>
            <a:r>
              <a:rPr lang="en-AU" sz="2300" dirty="0" smtClean="0">
                <a:solidFill>
                  <a:schemeClr val="accent4">
                    <a:lumMod val="75000"/>
                  </a:schemeClr>
                </a:solidFill>
                <a:latin typeface="+mn-lt"/>
                <a:cs typeface="+mn-cs"/>
              </a:rPr>
              <a:t>Christmas, Birthdays, Weddings – Exercise</a:t>
            </a:r>
          </a:p>
          <a:p>
            <a:pPr marL="1714500" lvl="3" indent="-342900">
              <a:buFont typeface="Wingdings" pitchFamily="2" charset="2"/>
              <a:buChar char="v"/>
            </a:pPr>
            <a:endParaRPr lang="en-AU" sz="2300" dirty="0">
              <a:solidFill>
                <a:schemeClr val="accent4">
                  <a:lumMod val="75000"/>
                </a:schemeClr>
              </a:solidFill>
              <a:latin typeface="+mn-lt"/>
              <a:cs typeface="+mn-cs"/>
            </a:endParaRPr>
          </a:p>
          <a:p>
            <a:pPr marL="1257300" lvl="2" indent="-342900">
              <a:buFont typeface="Wingdings" pitchFamily="2" charset="2"/>
              <a:buChar char="v"/>
            </a:pPr>
            <a:r>
              <a:rPr lang="en-AU" sz="2300" dirty="0" smtClean="0">
                <a:solidFill>
                  <a:schemeClr val="accent4">
                    <a:lumMod val="75000"/>
                  </a:schemeClr>
                </a:solidFill>
                <a:latin typeface="+mn-lt"/>
                <a:cs typeface="+mn-cs"/>
              </a:rPr>
              <a:t>Language </a:t>
            </a:r>
            <a:r>
              <a:rPr lang="en-AU" sz="2300" dirty="0">
                <a:solidFill>
                  <a:schemeClr val="accent4">
                    <a:lumMod val="75000"/>
                  </a:schemeClr>
                </a:solidFill>
                <a:latin typeface="+mn-lt"/>
                <a:cs typeface="+mn-cs"/>
              </a:rPr>
              <a:t>in it richness and complexity forms associations which link both joy and pain – this is the basis of struggle and attendant suffering.</a:t>
            </a:r>
          </a:p>
          <a:p>
            <a:pPr lvl="1"/>
            <a:endParaRPr lang="en-AU" sz="2300" dirty="0">
              <a:solidFill>
                <a:schemeClr val="accent4">
                  <a:lumMod val="75000"/>
                </a:schemeClr>
              </a:solidFill>
              <a:latin typeface="+mn-lt"/>
              <a:cs typeface="+mn-cs"/>
            </a:endParaRPr>
          </a:p>
          <a:p>
            <a:pPr lvl="1"/>
            <a:endParaRPr lang="en-AU" sz="2400" dirty="0"/>
          </a:p>
        </p:txBody>
      </p:sp>
    </p:spTree>
    <p:extLst>
      <p:ext uri="{BB962C8B-B14F-4D97-AF65-F5344CB8AC3E}">
        <p14:creationId xmlns:p14="http://schemas.microsoft.com/office/powerpoint/2010/main" val="402612866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AU" sz="4000" b="1" dirty="0" smtClean="0"/>
              <a:t>The basis of suffering</a:t>
            </a:r>
            <a:r>
              <a:rPr lang="en-AU" sz="4000" dirty="0"/>
              <a:t/>
            </a:r>
            <a:br>
              <a:rPr lang="en-AU" sz="4000" dirty="0"/>
            </a:br>
            <a:endParaRPr lang="en-AU" sz="4000" dirty="0"/>
          </a:p>
        </p:txBody>
      </p:sp>
      <p:sp>
        <p:nvSpPr>
          <p:cNvPr id="5123" name="Rectangle 3"/>
          <p:cNvSpPr>
            <a:spLocks noGrp="1" noChangeArrowheads="1"/>
          </p:cNvSpPr>
          <p:nvPr>
            <p:ph idx="1"/>
          </p:nvPr>
        </p:nvSpPr>
        <p:spPr/>
        <p:txBody>
          <a:bodyPr/>
          <a:lstStyle/>
          <a:p>
            <a:pPr eaLnBrk="1" hangingPunct="1"/>
            <a:endParaRPr lang="en-AU" dirty="0" smtClean="0"/>
          </a:p>
          <a:p>
            <a:pPr eaLnBrk="1" hangingPunct="1">
              <a:buFontTx/>
              <a:buNone/>
            </a:pPr>
            <a:r>
              <a:rPr lang="en-AU" dirty="0" smtClean="0"/>
              <a:t>				</a:t>
            </a:r>
          </a:p>
          <a:p>
            <a:pPr eaLnBrk="1" hangingPunct="1">
              <a:buFontTx/>
              <a:buNone/>
            </a:pPr>
            <a:endParaRPr lang="en-AU" dirty="0" smtClean="0"/>
          </a:p>
        </p:txBody>
      </p:sp>
      <p:sp>
        <p:nvSpPr>
          <p:cNvPr id="13" name="Footer Placeholder 12"/>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
        <p:nvSpPr>
          <p:cNvPr id="5" name="Slide Number Placeholder 5"/>
          <p:cNvSpPr>
            <a:spLocks noGrp="1"/>
          </p:cNvSpPr>
          <p:nvPr>
            <p:ph type="sldNum" sz="quarter" idx="12"/>
          </p:nvPr>
        </p:nvSpPr>
        <p:spPr/>
        <p:txBody>
          <a:bodyPr/>
          <a:lstStyle/>
          <a:p>
            <a:pPr>
              <a:defRPr/>
            </a:pPr>
            <a:fld id="{C389E87B-E73C-4946-8E92-C4D05B50BF4C}" type="slidenum">
              <a:rPr lang="en-AU"/>
              <a:pPr>
                <a:defRPr/>
              </a:pPr>
              <a:t>17</a:t>
            </a:fld>
            <a:endParaRPr lang="en-AU" dirty="0"/>
          </a:p>
        </p:txBody>
      </p:sp>
      <p:sp>
        <p:nvSpPr>
          <p:cNvPr id="2" name="Rectangle 1"/>
          <p:cNvSpPr/>
          <p:nvPr/>
        </p:nvSpPr>
        <p:spPr>
          <a:xfrm>
            <a:off x="381000" y="1371600"/>
            <a:ext cx="8001000" cy="5062924"/>
          </a:xfrm>
          <a:prstGeom prst="rect">
            <a:avLst/>
          </a:prstGeom>
        </p:spPr>
        <p:txBody>
          <a:bodyPr wrap="square">
            <a:spAutoFit/>
          </a:bodyPr>
          <a:lstStyle/>
          <a:p>
            <a:pPr marL="800100" lvl="1" indent="-342900">
              <a:buFont typeface="Wingdings" pitchFamily="2" charset="2"/>
              <a:buChar char="v"/>
            </a:pPr>
            <a:r>
              <a:rPr lang="en-AU" sz="2300" dirty="0" smtClean="0">
                <a:solidFill>
                  <a:schemeClr val="accent4">
                    <a:lumMod val="75000"/>
                  </a:schemeClr>
                </a:solidFill>
                <a:latin typeface="+mn-lt"/>
                <a:cs typeface="+mn-cs"/>
              </a:rPr>
              <a:t>Unfortunately</a:t>
            </a:r>
            <a:r>
              <a:rPr lang="en-AU" sz="2300" dirty="0">
                <a:solidFill>
                  <a:schemeClr val="accent4">
                    <a:lumMod val="75000"/>
                  </a:schemeClr>
                </a:solidFill>
                <a:latin typeface="+mn-lt"/>
                <a:cs typeface="+mn-cs"/>
              </a:rPr>
              <a:t>, human language is a double-edged </a:t>
            </a:r>
            <a:r>
              <a:rPr lang="en-AU" sz="2300" dirty="0" smtClean="0">
                <a:solidFill>
                  <a:schemeClr val="accent4">
                    <a:lumMod val="75000"/>
                  </a:schemeClr>
                </a:solidFill>
                <a:latin typeface="+mn-lt"/>
                <a:cs typeface="+mn-cs"/>
              </a:rPr>
              <a:t>sword.</a:t>
            </a:r>
          </a:p>
          <a:p>
            <a:pPr marL="1257300" lvl="2" indent="-342900">
              <a:buFont typeface="Wingdings" pitchFamily="2" charset="2"/>
              <a:buChar char="v"/>
            </a:pPr>
            <a:r>
              <a:rPr lang="en-AU" sz="2300" dirty="0" smtClean="0">
                <a:solidFill>
                  <a:schemeClr val="accent4">
                    <a:lumMod val="75000"/>
                  </a:schemeClr>
                </a:solidFill>
                <a:latin typeface="+mn-lt"/>
                <a:cs typeface="+mn-cs"/>
              </a:rPr>
              <a:t>Positive</a:t>
            </a:r>
            <a:r>
              <a:rPr lang="en-AU" sz="2300" dirty="0">
                <a:solidFill>
                  <a:schemeClr val="accent4">
                    <a:lumMod val="75000"/>
                  </a:schemeClr>
                </a:solidFill>
                <a:latin typeface="+mn-lt"/>
                <a:cs typeface="+mn-cs"/>
              </a:rPr>
              <a:t>: </a:t>
            </a:r>
            <a:endParaRPr lang="en-AU" sz="2300" dirty="0" smtClean="0">
              <a:solidFill>
                <a:schemeClr val="accent4">
                  <a:lumMod val="75000"/>
                </a:schemeClr>
              </a:solidFill>
              <a:latin typeface="+mn-lt"/>
              <a:cs typeface="+mn-cs"/>
            </a:endParaRPr>
          </a:p>
          <a:p>
            <a:pPr marL="1714500" lvl="3" indent="-342900">
              <a:buFont typeface="Wingdings" pitchFamily="2" charset="2"/>
              <a:buChar char="v"/>
            </a:pPr>
            <a:r>
              <a:rPr lang="en-AU" sz="2300" dirty="0" smtClean="0">
                <a:solidFill>
                  <a:schemeClr val="accent4">
                    <a:lumMod val="75000"/>
                  </a:schemeClr>
                </a:solidFill>
                <a:latin typeface="+mn-lt"/>
                <a:cs typeface="+mn-cs"/>
              </a:rPr>
              <a:t>maps </a:t>
            </a:r>
            <a:r>
              <a:rPr lang="en-AU" sz="2300" dirty="0">
                <a:solidFill>
                  <a:schemeClr val="accent4">
                    <a:lumMod val="75000"/>
                  </a:schemeClr>
                </a:solidFill>
                <a:latin typeface="+mn-lt"/>
                <a:cs typeface="+mn-cs"/>
              </a:rPr>
              <a:t>and models , predict and plan, history knowledge learning, imagination intuition, rules , community, </a:t>
            </a:r>
            <a:r>
              <a:rPr lang="en-AU" sz="2300" dirty="0" smtClean="0">
                <a:solidFill>
                  <a:schemeClr val="accent4">
                    <a:lumMod val="75000"/>
                  </a:schemeClr>
                </a:solidFill>
                <a:latin typeface="+mn-lt"/>
                <a:cs typeface="+mn-cs"/>
              </a:rPr>
              <a:t>communication.</a:t>
            </a:r>
          </a:p>
          <a:p>
            <a:pPr marL="1714500" lvl="3" indent="-342900">
              <a:buFont typeface="Wingdings" pitchFamily="2" charset="2"/>
              <a:buChar char="v"/>
            </a:pPr>
            <a:endParaRPr lang="en-AU" sz="2300" dirty="0" smtClean="0">
              <a:solidFill>
                <a:schemeClr val="accent4">
                  <a:lumMod val="75000"/>
                </a:schemeClr>
              </a:solidFill>
              <a:latin typeface="+mn-lt"/>
              <a:cs typeface="+mn-cs"/>
            </a:endParaRPr>
          </a:p>
          <a:p>
            <a:pPr marL="1257300" lvl="2" indent="-342900">
              <a:buFont typeface="Wingdings" pitchFamily="2" charset="2"/>
              <a:buChar char="v"/>
            </a:pPr>
            <a:r>
              <a:rPr lang="en-AU" sz="2300" dirty="0" smtClean="0">
                <a:solidFill>
                  <a:schemeClr val="accent4">
                    <a:lumMod val="75000"/>
                  </a:schemeClr>
                </a:solidFill>
                <a:latin typeface="+mn-lt"/>
                <a:cs typeface="+mn-cs"/>
              </a:rPr>
              <a:t>Dark </a:t>
            </a:r>
            <a:r>
              <a:rPr lang="en-AU" sz="2300" dirty="0">
                <a:solidFill>
                  <a:schemeClr val="accent4">
                    <a:lumMod val="75000"/>
                  </a:schemeClr>
                </a:solidFill>
                <a:latin typeface="+mn-lt"/>
                <a:cs typeface="+mn-cs"/>
              </a:rPr>
              <a:t>side</a:t>
            </a:r>
            <a:r>
              <a:rPr lang="en-AU" sz="2300" dirty="0" smtClean="0">
                <a:solidFill>
                  <a:schemeClr val="accent4">
                    <a:lumMod val="75000"/>
                  </a:schemeClr>
                </a:solidFill>
                <a:latin typeface="+mn-lt"/>
                <a:cs typeface="+mn-cs"/>
              </a:rPr>
              <a:t>: </a:t>
            </a:r>
          </a:p>
          <a:p>
            <a:pPr marL="1714500" lvl="3" indent="-342900">
              <a:buFont typeface="Wingdings" pitchFamily="2" charset="2"/>
              <a:buChar char="v"/>
            </a:pPr>
            <a:r>
              <a:rPr lang="en-AU" sz="2300" dirty="0" smtClean="0">
                <a:solidFill>
                  <a:schemeClr val="accent4">
                    <a:lumMod val="75000"/>
                  </a:schemeClr>
                </a:solidFill>
                <a:latin typeface="+mn-lt"/>
                <a:cs typeface="+mn-cs"/>
              </a:rPr>
              <a:t>Automatic </a:t>
            </a:r>
            <a:r>
              <a:rPr lang="en-AU" sz="2300" dirty="0">
                <a:solidFill>
                  <a:schemeClr val="accent4">
                    <a:lumMod val="75000"/>
                  </a:schemeClr>
                </a:solidFill>
                <a:latin typeface="+mn-lt"/>
                <a:cs typeface="+mn-cs"/>
              </a:rPr>
              <a:t>associations between  unconnected events, dwell on and ‘relive’ painful events , imagining unpleasant futures,  compare, judge, criticise and condemn both ourselves and others,  life constricting or destructive rules.</a:t>
            </a:r>
          </a:p>
          <a:p>
            <a:pPr lvl="1"/>
            <a:endParaRPr lang="en-AU" sz="2300" dirty="0">
              <a:solidFill>
                <a:schemeClr val="accent4">
                  <a:lumMod val="75000"/>
                </a:schemeClr>
              </a:solidFill>
              <a:latin typeface="+mn-lt"/>
              <a:cs typeface="+mn-cs"/>
            </a:endParaRPr>
          </a:p>
          <a:p>
            <a:pPr lvl="1"/>
            <a:endParaRPr lang="en-AU" sz="2400" dirty="0"/>
          </a:p>
        </p:txBody>
      </p:sp>
    </p:spTree>
    <p:extLst>
      <p:ext uri="{BB962C8B-B14F-4D97-AF65-F5344CB8AC3E}">
        <p14:creationId xmlns:p14="http://schemas.microsoft.com/office/powerpoint/2010/main" val="182311889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AU" sz="4000" b="1" dirty="0" smtClean="0"/>
              <a:t>The basis of suffering</a:t>
            </a:r>
            <a:r>
              <a:rPr lang="en-AU" sz="4000" dirty="0"/>
              <a:t/>
            </a:r>
            <a:br>
              <a:rPr lang="en-AU" sz="4000" dirty="0"/>
            </a:br>
            <a:endParaRPr lang="en-AU" sz="4000" dirty="0"/>
          </a:p>
        </p:txBody>
      </p:sp>
      <p:sp>
        <p:nvSpPr>
          <p:cNvPr id="5123" name="Rectangle 3"/>
          <p:cNvSpPr>
            <a:spLocks noGrp="1" noChangeArrowheads="1"/>
          </p:cNvSpPr>
          <p:nvPr>
            <p:ph idx="1"/>
          </p:nvPr>
        </p:nvSpPr>
        <p:spPr/>
        <p:txBody>
          <a:bodyPr/>
          <a:lstStyle/>
          <a:p>
            <a:pPr eaLnBrk="1" hangingPunct="1"/>
            <a:endParaRPr lang="en-AU" dirty="0" smtClean="0"/>
          </a:p>
          <a:p>
            <a:pPr eaLnBrk="1" hangingPunct="1">
              <a:buFontTx/>
              <a:buNone/>
            </a:pPr>
            <a:r>
              <a:rPr lang="en-AU" dirty="0" smtClean="0"/>
              <a:t>				</a:t>
            </a:r>
          </a:p>
          <a:p>
            <a:pPr eaLnBrk="1" hangingPunct="1">
              <a:buFontTx/>
              <a:buNone/>
            </a:pPr>
            <a:endParaRPr lang="en-AU" dirty="0" smtClean="0"/>
          </a:p>
        </p:txBody>
      </p:sp>
      <p:sp>
        <p:nvSpPr>
          <p:cNvPr id="13" name="Footer Placeholder 12"/>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
        <p:nvSpPr>
          <p:cNvPr id="5" name="Slide Number Placeholder 5"/>
          <p:cNvSpPr>
            <a:spLocks noGrp="1"/>
          </p:cNvSpPr>
          <p:nvPr>
            <p:ph type="sldNum" sz="quarter" idx="12"/>
          </p:nvPr>
        </p:nvSpPr>
        <p:spPr/>
        <p:txBody>
          <a:bodyPr/>
          <a:lstStyle/>
          <a:p>
            <a:pPr>
              <a:defRPr/>
            </a:pPr>
            <a:fld id="{C389E87B-E73C-4946-8E92-C4D05B50BF4C}" type="slidenum">
              <a:rPr lang="en-AU"/>
              <a:pPr>
                <a:defRPr/>
              </a:pPr>
              <a:t>18</a:t>
            </a:fld>
            <a:endParaRPr lang="en-AU" dirty="0"/>
          </a:p>
        </p:txBody>
      </p:sp>
      <p:sp>
        <p:nvSpPr>
          <p:cNvPr id="2" name="Rectangle 1"/>
          <p:cNvSpPr/>
          <p:nvPr/>
        </p:nvSpPr>
        <p:spPr>
          <a:xfrm>
            <a:off x="381000" y="1371600"/>
            <a:ext cx="8001000" cy="4985980"/>
          </a:xfrm>
          <a:prstGeom prst="rect">
            <a:avLst/>
          </a:prstGeom>
        </p:spPr>
        <p:txBody>
          <a:bodyPr wrap="square">
            <a:spAutoFit/>
          </a:bodyPr>
          <a:lstStyle/>
          <a:p>
            <a:endParaRPr lang="en-AU" dirty="0"/>
          </a:p>
          <a:p>
            <a:pPr marL="800100" lvl="1" indent="-342900">
              <a:buFont typeface="Wingdings" pitchFamily="2" charset="2"/>
              <a:buChar char="v"/>
            </a:pPr>
            <a:r>
              <a:rPr lang="en-AU" sz="2300" dirty="0">
                <a:solidFill>
                  <a:schemeClr val="accent4">
                    <a:lumMod val="75000"/>
                  </a:schemeClr>
                </a:solidFill>
                <a:latin typeface="+mn-lt"/>
                <a:cs typeface="+mn-cs"/>
              </a:rPr>
              <a:t>If you complete the next sentence you will fail this test</a:t>
            </a:r>
            <a:r>
              <a:rPr lang="en-AU" sz="2300" dirty="0" smtClean="0">
                <a:solidFill>
                  <a:schemeClr val="accent4">
                    <a:lumMod val="75000"/>
                  </a:schemeClr>
                </a:solidFill>
                <a:latin typeface="+mn-lt"/>
                <a:cs typeface="+mn-cs"/>
              </a:rPr>
              <a:t>!</a:t>
            </a:r>
          </a:p>
          <a:p>
            <a:pPr marL="800100" lvl="1" indent="-342900">
              <a:buFont typeface="Wingdings" pitchFamily="2" charset="2"/>
              <a:buChar char="v"/>
            </a:pPr>
            <a:endParaRPr lang="en-AU" sz="2300" dirty="0">
              <a:solidFill>
                <a:schemeClr val="accent4">
                  <a:lumMod val="75000"/>
                </a:schemeClr>
              </a:solidFill>
              <a:latin typeface="+mn-lt"/>
              <a:cs typeface="+mn-cs"/>
            </a:endParaRPr>
          </a:p>
          <a:p>
            <a:pPr marL="1714500" lvl="3" indent="-342900">
              <a:buFont typeface="Wingdings" pitchFamily="2" charset="2"/>
              <a:buChar char="v"/>
            </a:pPr>
            <a:r>
              <a:rPr lang="en-AU" sz="2300" dirty="0">
                <a:solidFill>
                  <a:schemeClr val="accent4">
                    <a:lumMod val="75000"/>
                  </a:schemeClr>
                </a:solidFill>
                <a:latin typeface="+mn-lt"/>
                <a:cs typeface="+mn-cs"/>
              </a:rPr>
              <a:t>Practice makes </a:t>
            </a:r>
            <a:r>
              <a:rPr lang="en-AU" sz="2300" dirty="0" smtClean="0">
                <a:solidFill>
                  <a:schemeClr val="accent4">
                    <a:lumMod val="75000"/>
                  </a:schemeClr>
                </a:solidFill>
                <a:latin typeface="+mn-lt"/>
                <a:cs typeface="+mn-cs"/>
              </a:rPr>
              <a:t>………..</a:t>
            </a:r>
          </a:p>
          <a:p>
            <a:pPr marL="1714500" lvl="3" indent="-342900">
              <a:buFont typeface="Wingdings" pitchFamily="2" charset="2"/>
              <a:buChar char="v"/>
            </a:pPr>
            <a:endParaRPr lang="en-AU" sz="2300" dirty="0">
              <a:solidFill>
                <a:schemeClr val="accent4">
                  <a:lumMod val="75000"/>
                </a:schemeClr>
              </a:solidFill>
              <a:latin typeface="+mn-lt"/>
              <a:cs typeface="+mn-cs"/>
            </a:endParaRPr>
          </a:p>
          <a:p>
            <a:pPr marL="1714500" lvl="3" indent="-342900">
              <a:buFont typeface="Wingdings" pitchFamily="2" charset="2"/>
              <a:buChar char="v"/>
            </a:pPr>
            <a:r>
              <a:rPr lang="en-AU" sz="2300" dirty="0">
                <a:solidFill>
                  <a:schemeClr val="accent4">
                    <a:lumMod val="75000"/>
                  </a:schemeClr>
                </a:solidFill>
                <a:latin typeface="+mn-lt"/>
                <a:cs typeface="+mn-cs"/>
              </a:rPr>
              <a:t>Don’t cry over spilt </a:t>
            </a:r>
            <a:r>
              <a:rPr lang="en-AU" sz="2300" dirty="0" smtClean="0">
                <a:solidFill>
                  <a:schemeClr val="accent4">
                    <a:lumMod val="75000"/>
                  </a:schemeClr>
                </a:solidFill>
                <a:latin typeface="+mn-lt"/>
                <a:cs typeface="+mn-cs"/>
              </a:rPr>
              <a:t>…….</a:t>
            </a:r>
          </a:p>
          <a:p>
            <a:pPr marL="1714500" lvl="3" indent="-342900">
              <a:buFont typeface="Wingdings" pitchFamily="2" charset="2"/>
              <a:buChar char="v"/>
            </a:pPr>
            <a:endParaRPr lang="en-AU" sz="2300" dirty="0">
              <a:solidFill>
                <a:schemeClr val="accent4">
                  <a:lumMod val="75000"/>
                </a:schemeClr>
              </a:solidFill>
              <a:latin typeface="+mn-lt"/>
              <a:cs typeface="+mn-cs"/>
            </a:endParaRPr>
          </a:p>
          <a:p>
            <a:pPr marL="1714500" lvl="3" indent="-342900">
              <a:buFont typeface="Wingdings" pitchFamily="2" charset="2"/>
              <a:buChar char="v"/>
            </a:pPr>
            <a:r>
              <a:rPr lang="en-AU" sz="2300" dirty="0" smtClean="0">
                <a:solidFill>
                  <a:schemeClr val="accent4">
                    <a:lumMod val="75000"/>
                  </a:schemeClr>
                </a:solidFill>
                <a:latin typeface="+mn-lt"/>
                <a:cs typeface="+mn-cs"/>
              </a:rPr>
              <a:t>Look </a:t>
            </a:r>
            <a:r>
              <a:rPr lang="en-AU" sz="2300" dirty="0">
                <a:solidFill>
                  <a:schemeClr val="accent4">
                    <a:lumMod val="75000"/>
                  </a:schemeClr>
                </a:solidFill>
                <a:latin typeface="+mn-lt"/>
                <a:cs typeface="+mn-cs"/>
              </a:rPr>
              <a:t>before you </a:t>
            </a:r>
            <a:r>
              <a:rPr lang="en-AU" sz="2300" dirty="0" smtClean="0">
                <a:solidFill>
                  <a:schemeClr val="accent4">
                    <a:lumMod val="75000"/>
                  </a:schemeClr>
                </a:solidFill>
                <a:latin typeface="+mn-lt"/>
                <a:cs typeface="+mn-cs"/>
              </a:rPr>
              <a:t>………</a:t>
            </a:r>
          </a:p>
          <a:p>
            <a:pPr marL="1714500" lvl="3" indent="-342900">
              <a:buFont typeface="Wingdings" pitchFamily="2" charset="2"/>
              <a:buChar char="v"/>
            </a:pPr>
            <a:endParaRPr lang="en-AU" sz="2300" dirty="0">
              <a:solidFill>
                <a:schemeClr val="accent4">
                  <a:lumMod val="75000"/>
                </a:schemeClr>
              </a:solidFill>
              <a:latin typeface="+mn-lt"/>
              <a:cs typeface="+mn-cs"/>
            </a:endParaRPr>
          </a:p>
          <a:p>
            <a:pPr marL="1257300" lvl="2" indent="-342900">
              <a:buFont typeface="Wingdings" pitchFamily="2" charset="2"/>
              <a:buChar char="v"/>
            </a:pPr>
            <a:r>
              <a:rPr lang="en-AU" sz="2300" dirty="0">
                <a:solidFill>
                  <a:schemeClr val="accent4">
                    <a:lumMod val="75000"/>
                  </a:schemeClr>
                </a:solidFill>
                <a:latin typeface="+mn-lt"/>
                <a:cs typeface="+mn-cs"/>
              </a:rPr>
              <a:t>ACT provides a new perspective on language and private events – thoughts,  emotions, physical sensations </a:t>
            </a:r>
          </a:p>
          <a:p>
            <a:pPr marL="800100" lvl="1" indent="-342900">
              <a:buFont typeface="Wingdings" pitchFamily="2" charset="2"/>
              <a:buChar char="v"/>
            </a:pPr>
            <a:endParaRPr lang="en-AU" sz="2300" dirty="0">
              <a:solidFill>
                <a:schemeClr val="accent4">
                  <a:lumMod val="75000"/>
                </a:schemeClr>
              </a:solidFill>
              <a:latin typeface="+mn-lt"/>
              <a:cs typeface="+mn-cs"/>
            </a:endParaRPr>
          </a:p>
          <a:p>
            <a:pPr lvl="1"/>
            <a:endParaRPr lang="en-AU" sz="2400" dirty="0"/>
          </a:p>
        </p:txBody>
      </p:sp>
    </p:spTree>
    <p:extLst>
      <p:ext uri="{BB962C8B-B14F-4D97-AF65-F5344CB8AC3E}">
        <p14:creationId xmlns:p14="http://schemas.microsoft.com/office/powerpoint/2010/main" val="402295403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AU" sz="4000" b="1" dirty="0" smtClean="0"/>
              <a:t>The basis of suffering</a:t>
            </a:r>
            <a:r>
              <a:rPr lang="en-AU" sz="4000" dirty="0"/>
              <a:t/>
            </a:r>
            <a:br>
              <a:rPr lang="en-AU" sz="4000" dirty="0"/>
            </a:br>
            <a:endParaRPr lang="en-AU" sz="4000" dirty="0"/>
          </a:p>
        </p:txBody>
      </p:sp>
      <p:sp>
        <p:nvSpPr>
          <p:cNvPr id="5123" name="Rectangle 3"/>
          <p:cNvSpPr>
            <a:spLocks noGrp="1" noChangeArrowheads="1"/>
          </p:cNvSpPr>
          <p:nvPr>
            <p:ph idx="1"/>
          </p:nvPr>
        </p:nvSpPr>
        <p:spPr/>
        <p:txBody>
          <a:bodyPr/>
          <a:lstStyle/>
          <a:p>
            <a:pPr eaLnBrk="1" hangingPunct="1"/>
            <a:endParaRPr lang="en-AU" dirty="0" smtClean="0"/>
          </a:p>
          <a:p>
            <a:pPr eaLnBrk="1" hangingPunct="1">
              <a:buFontTx/>
              <a:buNone/>
            </a:pPr>
            <a:r>
              <a:rPr lang="en-AU" dirty="0" smtClean="0"/>
              <a:t>				</a:t>
            </a:r>
          </a:p>
          <a:p>
            <a:pPr eaLnBrk="1" hangingPunct="1">
              <a:buFontTx/>
              <a:buNone/>
            </a:pPr>
            <a:endParaRPr lang="en-AU" dirty="0" smtClean="0"/>
          </a:p>
        </p:txBody>
      </p:sp>
      <p:sp>
        <p:nvSpPr>
          <p:cNvPr id="13" name="Footer Placeholder 12"/>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
        <p:nvSpPr>
          <p:cNvPr id="5" name="Slide Number Placeholder 5"/>
          <p:cNvSpPr>
            <a:spLocks noGrp="1"/>
          </p:cNvSpPr>
          <p:nvPr>
            <p:ph type="sldNum" sz="quarter" idx="12"/>
          </p:nvPr>
        </p:nvSpPr>
        <p:spPr/>
        <p:txBody>
          <a:bodyPr/>
          <a:lstStyle/>
          <a:p>
            <a:pPr>
              <a:defRPr/>
            </a:pPr>
            <a:fld id="{C389E87B-E73C-4946-8E92-C4D05B50BF4C}" type="slidenum">
              <a:rPr lang="en-AU"/>
              <a:pPr>
                <a:defRPr/>
              </a:pPr>
              <a:t>19</a:t>
            </a:fld>
            <a:endParaRPr lang="en-AU" dirty="0"/>
          </a:p>
        </p:txBody>
      </p:sp>
      <p:sp>
        <p:nvSpPr>
          <p:cNvPr id="2" name="Rectangle 1"/>
          <p:cNvSpPr/>
          <p:nvPr/>
        </p:nvSpPr>
        <p:spPr>
          <a:xfrm>
            <a:off x="381000" y="1371600"/>
            <a:ext cx="8001000" cy="4170372"/>
          </a:xfrm>
          <a:prstGeom prst="rect">
            <a:avLst/>
          </a:prstGeom>
        </p:spPr>
        <p:txBody>
          <a:bodyPr wrap="square">
            <a:spAutoFit/>
          </a:bodyPr>
          <a:lstStyle/>
          <a:p>
            <a:endParaRPr lang="en-AU" dirty="0"/>
          </a:p>
          <a:p>
            <a:r>
              <a:rPr lang="en-AU" b="1" dirty="0"/>
              <a:t>Exercise: Is our thinking wrong or is it just what it is</a:t>
            </a:r>
            <a:r>
              <a:rPr lang="en-AU" b="1" dirty="0" smtClean="0"/>
              <a:t>?</a:t>
            </a:r>
          </a:p>
          <a:p>
            <a:endParaRPr lang="en-AU" sz="2400" dirty="0"/>
          </a:p>
          <a:p>
            <a:pPr lvl="0"/>
            <a:r>
              <a:rPr lang="en-AU" i="1" dirty="0"/>
              <a:t>Choose something which is a manageably painful thing which has been said about you  or what you have said about yourself:</a:t>
            </a:r>
            <a:endParaRPr lang="en-AU" sz="2800" dirty="0"/>
          </a:p>
          <a:p>
            <a:pPr lvl="0"/>
            <a:r>
              <a:rPr lang="en-AU" i="1" dirty="0"/>
              <a:t>Immerse, get bound up, and experience it</a:t>
            </a:r>
            <a:endParaRPr lang="en-AU" sz="2800" dirty="0"/>
          </a:p>
          <a:p>
            <a:pPr lvl="0"/>
            <a:r>
              <a:rPr lang="en-AU" i="1" dirty="0"/>
              <a:t>then say to yourself that you are having a thought about X</a:t>
            </a:r>
            <a:endParaRPr lang="en-AU" sz="2800" dirty="0"/>
          </a:p>
          <a:p>
            <a:pPr lvl="0"/>
            <a:r>
              <a:rPr lang="en-AU" i="1" dirty="0"/>
              <a:t>And now notice: that you are  saying that you are having a thought about X</a:t>
            </a:r>
            <a:endParaRPr lang="en-AU" sz="2800" dirty="0"/>
          </a:p>
          <a:p>
            <a:pPr lvl="0"/>
            <a:r>
              <a:rPr lang="en-AU" i="1" dirty="0"/>
              <a:t>Is the thought a fact or just an event? Is right or wrong or is it just as it is?</a:t>
            </a:r>
            <a:endParaRPr lang="en-AU" sz="2800" dirty="0"/>
          </a:p>
          <a:p>
            <a:pPr marL="800100" lvl="1" indent="-342900">
              <a:buFont typeface="Wingdings" pitchFamily="2" charset="2"/>
              <a:buChar char="v"/>
            </a:pPr>
            <a:endParaRPr lang="en-AU" sz="2300" dirty="0">
              <a:solidFill>
                <a:schemeClr val="accent4">
                  <a:lumMod val="75000"/>
                </a:schemeClr>
              </a:solidFill>
              <a:latin typeface="+mn-lt"/>
              <a:cs typeface="+mn-cs"/>
            </a:endParaRPr>
          </a:p>
          <a:p>
            <a:pPr lvl="1"/>
            <a:endParaRPr lang="en-AU" sz="2400" dirty="0"/>
          </a:p>
        </p:txBody>
      </p:sp>
    </p:spTree>
    <p:extLst>
      <p:ext uri="{BB962C8B-B14F-4D97-AF65-F5344CB8AC3E}">
        <p14:creationId xmlns:p14="http://schemas.microsoft.com/office/powerpoint/2010/main" val="156335417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AU" sz="2800" dirty="0" smtClean="0"/>
              <a:t>Workshop Outline</a:t>
            </a:r>
          </a:p>
        </p:txBody>
      </p:sp>
      <p:sp>
        <p:nvSpPr>
          <p:cNvPr id="3" name="Content Placeholder 2"/>
          <p:cNvSpPr>
            <a:spLocks noGrp="1"/>
          </p:cNvSpPr>
          <p:nvPr>
            <p:ph idx="1"/>
          </p:nvPr>
        </p:nvSpPr>
        <p:spPr/>
        <p:txBody>
          <a:bodyPr rtlCol="0">
            <a:normAutofit/>
          </a:bodyPr>
          <a:lstStyle/>
          <a:p>
            <a:pPr marL="0" indent="0">
              <a:buNone/>
            </a:pPr>
            <a:r>
              <a:rPr lang="en-AU" dirty="0"/>
              <a:t>The Workshop will focus on Seven Steps:   </a:t>
            </a:r>
          </a:p>
          <a:p>
            <a:pPr marL="808038" lvl="2" indent="0">
              <a:buNone/>
            </a:pPr>
            <a:r>
              <a:rPr lang="en-AU" b="1" dirty="0">
                <a:solidFill>
                  <a:schemeClr val="accent4">
                    <a:lumMod val="75000"/>
                  </a:schemeClr>
                </a:solidFill>
              </a:rPr>
              <a:t>1	 Identify the Burden</a:t>
            </a:r>
            <a:endParaRPr lang="en-AU" dirty="0">
              <a:solidFill>
                <a:schemeClr val="accent4">
                  <a:lumMod val="75000"/>
                </a:schemeClr>
              </a:solidFill>
            </a:endParaRPr>
          </a:p>
          <a:p>
            <a:pPr marL="808038" lvl="2" indent="0">
              <a:buNone/>
            </a:pPr>
            <a:r>
              <a:rPr lang="en-AU" b="1" dirty="0">
                <a:solidFill>
                  <a:schemeClr val="accent4">
                    <a:lumMod val="75000"/>
                  </a:schemeClr>
                </a:solidFill>
              </a:rPr>
              <a:t>2 	Taking a transcendent perspective</a:t>
            </a:r>
            <a:endParaRPr lang="en-AU" dirty="0">
              <a:solidFill>
                <a:schemeClr val="accent4">
                  <a:lumMod val="75000"/>
                </a:schemeClr>
              </a:solidFill>
            </a:endParaRPr>
          </a:p>
          <a:p>
            <a:pPr marL="808038" lvl="2" indent="0">
              <a:buNone/>
            </a:pPr>
            <a:r>
              <a:rPr lang="en-AU" b="1" dirty="0">
                <a:solidFill>
                  <a:schemeClr val="accent4">
                    <a:lumMod val="75000"/>
                  </a:schemeClr>
                </a:solidFill>
              </a:rPr>
              <a:t>3	</a:t>
            </a:r>
            <a:r>
              <a:rPr lang="en-AU" b="1" dirty="0" smtClean="0">
                <a:solidFill>
                  <a:schemeClr val="accent4">
                    <a:lumMod val="75000"/>
                  </a:schemeClr>
                </a:solidFill>
              </a:rPr>
              <a:t>Values </a:t>
            </a:r>
            <a:r>
              <a:rPr lang="en-AU" b="1" dirty="0">
                <a:solidFill>
                  <a:schemeClr val="accent4">
                    <a:lumMod val="75000"/>
                  </a:schemeClr>
                </a:solidFill>
              </a:rPr>
              <a:t>and  transgression -  shame, guilt , </a:t>
            </a:r>
            <a:r>
              <a:rPr lang="en-AU" b="1" dirty="0" smtClean="0">
                <a:solidFill>
                  <a:schemeClr val="accent4">
                    <a:lumMod val="75000"/>
                  </a:schemeClr>
                </a:solidFill>
              </a:rPr>
              <a:t>			remorse,  </a:t>
            </a:r>
            <a:r>
              <a:rPr lang="en-AU" b="1" dirty="0">
                <a:solidFill>
                  <a:schemeClr val="accent4">
                    <a:lumMod val="75000"/>
                  </a:schemeClr>
                </a:solidFill>
              </a:rPr>
              <a:t>restoration</a:t>
            </a:r>
            <a:endParaRPr lang="en-AU" dirty="0">
              <a:solidFill>
                <a:schemeClr val="accent4">
                  <a:lumMod val="75000"/>
                </a:schemeClr>
              </a:solidFill>
            </a:endParaRPr>
          </a:p>
          <a:p>
            <a:pPr marL="808038" lvl="2" indent="0">
              <a:buNone/>
            </a:pPr>
            <a:r>
              <a:rPr lang="en-AU" b="1" dirty="0">
                <a:solidFill>
                  <a:schemeClr val="accent4">
                    <a:lumMod val="75000"/>
                  </a:schemeClr>
                </a:solidFill>
              </a:rPr>
              <a:t>4 	Getting unstuck </a:t>
            </a:r>
            <a:endParaRPr lang="en-AU" dirty="0">
              <a:solidFill>
                <a:schemeClr val="accent4">
                  <a:lumMod val="75000"/>
                </a:schemeClr>
              </a:solidFill>
            </a:endParaRPr>
          </a:p>
          <a:p>
            <a:pPr marL="808038" lvl="2" indent="0">
              <a:buNone/>
            </a:pPr>
            <a:r>
              <a:rPr lang="en-AU" b="1" dirty="0">
                <a:solidFill>
                  <a:schemeClr val="accent4">
                    <a:lumMod val="75000"/>
                  </a:schemeClr>
                </a:solidFill>
              </a:rPr>
              <a:t>5 	Self Forgiveness </a:t>
            </a:r>
            <a:endParaRPr lang="en-AU" dirty="0">
              <a:solidFill>
                <a:schemeClr val="accent4">
                  <a:lumMod val="75000"/>
                </a:schemeClr>
              </a:solidFill>
            </a:endParaRPr>
          </a:p>
          <a:p>
            <a:pPr marL="808038" lvl="2" indent="0">
              <a:buNone/>
            </a:pPr>
            <a:r>
              <a:rPr lang="en-AU" b="1" dirty="0">
                <a:solidFill>
                  <a:schemeClr val="accent4">
                    <a:lumMod val="75000"/>
                  </a:schemeClr>
                </a:solidFill>
              </a:rPr>
              <a:t>6 	Values for Action</a:t>
            </a:r>
            <a:endParaRPr lang="en-AU" dirty="0">
              <a:solidFill>
                <a:schemeClr val="accent4">
                  <a:lumMod val="75000"/>
                </a:schemeClr>
              </a:solidFill>
            </a:endParaRPr>
          </a:p>
          <a:p>
            <a:pPr marL="808038" lvl="2" indent="0">
              <a:buNone/>
            </a:pPr>
            <a:r>
              <a:rPr lang="en-AU" b="1" dirty="0">
                <a:solidFill>
                  <a:schemeClr val="accent4">
                    <a:lumMod val="75000"/>
                  </a:schemeClr>
                </a:solidFill>
              </a:rPr>
              <a:t>7 	Take committed action based on self forgiveness</a:t>
            </a:r>
            <a:endParaRPr lang="en-AU" dirty="0">
              <a:solidFill>
                <a:schemeClr val="accent4">
                  <a:lumMod val="75000"/>
                </a:schemeClr>
              </a:solidFill>
            </a:endParaRPr>
          </a:p>
          <a:p>
            <a:pPr lvl="1" eaLnBrk="1" fontAlgn="auto" hangingPunct="1">
              <a:spcAft>
                <a:spcPts val="0"/>
              </a:spcAft>
              <a:defRPr/>
            </a:pPr>
            <a:endParaRPr lang="en-AU" dirty="0"/>
          </a:p>
        </p:txBody>
      </p:sp>
      <p:sp>
        <p:nvSpPr>
          <p:cNvPr id="4" name="Slide Number Placeholder 3"/>
          <p:cNvSpPr>
            <a:spLocks noGrp="1"/>
          </p:cNvSpPr>
          <p:nvPr>
            <p:ph type="sldNum" sz="quarter" idx="12"/>
          </p:nvPr>
        </p:nvSpPr>
        <p:spPr/>
        <p:txBody>
          <a:bodyPr/>
          <a:lstStyle/>
          <a:p>
            <a:pPr>
              <a:defRPr/>
            </a:pPr>
            <a:fld id="{C039F157-BA7D-4171-8CBF-0763E821E31F}" type="slidenum">
              <a:rPr lang="en-US"/>
              <a:pPr>
                <a:defRPr/>
              </a:pPr>
              <a:t>2</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Normalising a </a:t>
            </a:r>
            <a:r>
              <a:rPr lang="en-AU" b="1" dirty="0"/>
              <a:t>range of </a:t>
            </a:r>
            <a:r>
              <a:rPr lang="en-AU" b="1" dirty="0" smtClean="0"/>
              <a:t>experience</a:t>
            </a:r>
            <a:endParaRPr lang="en-AU" dirty="0"/>
          </a:p>
        </p:txBody>
      </p:sp>
      <p:sp>
        <p:nvSpPr>
          <p:cNvPr id="3" name="Content Placeholder 2"/>
          <p:cNvSpPr>
            <a:spLocks noGrp="1"/>
          </p:cNvSpPr>
          <p:nvPr>
            <p:ph idx="1"/>
          </p:nvPr>
        </p:nvSpPr>
        <p:spPr/>
        <p:txBody>
          <a:bodyPr/>
          <a:lstStyle/>
          <a:p>
            <a:pPr lvl="1"/>
            <a:r>
              <a:rPr lang="en-AU" dirty="0" smtClean="0"/>
              <a:t>Everyone </a:t>
            </a:r>
            <a:r>
              <a:rPr lang="en-AU" dirty="0"/>
              <a:t>suffers loss and this will tend to take the wind of our sails lower our mood and cause us to pause and reflect. </a:t>
            </a:r>
            <a:endParaRPr lang="en-AU" dirty="0" smtClean="0"/>
          </a:p>
          <a:p>
            <a:pPr lvl="1"/>
            <a:r>
              <a:rPr lang="en-AU" dirty="0" smtClean="0"/>
              <a:t>Anxiety </a:t>
            </a:r>
            <a:r>
              <a:rPr lang="en-AU" dirty="0"/>
              <a:t>is a natural response to threat and is needed to keep us alert to danger and threat. </a:t>
            </a:r>
            <a:endParaRPr lang="en-AU" dirty="0" smtClean="0"/>
          </a:p>
          <a:p>
            <a:pPr lvl="1"/>
            <a:r>
              <a:rPr lang="en-AU" dirty="0" smtClean="0"/>
              <a:t>Anger </a:t>
            </a:r>
            <a:r>
              <a:rPr lang="en-AU" dirty="0"/>
              <a:t>can help us respond to wrong doing and to protect ourselves and others affected by injustice. </a:t>
            </a:r>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20</a:t>
            </a:fld>
            <a:endParaRPr lang="en-US" dirty="0"/>
          </a:p>
        </p:txBody>
      </p:sp>
    </p:spTree>
    <p:extLst>
      <p:ext uri="{BB962C8B-B14F-4D97-AF65-F5344CB8AC3E}">
        <p14:creationId xmlns:p14="http://schemas.microsoft.com/office/powerpoint/2010/main" val="3928190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A</a:t>
            </a:r>
            <a:r>
              <a:rPr lang="en-AU" b="1" dirty="0" smtClean="0"/>
              <a:t> </a:t>
            </a:r>
            <a:r>
              <a:rPr lang="en-AU" b="1" dirty="0"/>
              <a:t>range of </a:t>
            </a:r>
            <a:r>
              <a:rPr lang="en-AU" b="1" dirty="0" smtClean="0"/>
              <a:t>experience</a:t>
            </a:r>
            <a:endParaRPr lang="en-AU" dirty="0"/>
          </a:p>
        </p:txBody>
      </p:sp>
      <p:sp>
        <p:nvSpPr>
          <p:cNvPr id="3" name="Content Placeholder 2"/>
          <p:cNvSpPr>
            <a:spLocks noGrp="1"/>
          </p:cNvSpPr>
          <p:nvPr>
            <p:ph idx="1"/>
          </p:nvPr>
        </p:nvSpPr>
        <p:spPr/>
        <p:txBody>
          <a:bodyPr/>
          <a:lstStyle/>
          <a:p>
            <a:pPr lvl="1"/>
            <a:r>
              <a:rPr lang="en-AU" sz="3200" dirty="0" smtClean="0"/>
              <a:t>Everyone </a:t>
            </a:r>
            <a:r>
              <a:rPr lang="en-AU" sz="3200" dirty="0"/>
              <a:t>will experience low mood, anxiety and anger. </a:t>
            </a:r>
            <a:endParaRPr lang="en-AU" sz="3200" dirty="0" smtClean="0"/>
          </a:p>
          <a:p>
            <a:pPr lvl="1"/>
            <a:r>
              <a:rPr lang="en-AU" sz="3200" dirty="0" smtClean="0"/>
              <a:t>It </a:t>
            </a:r>
            <a:r>
              <a:rPr lang="en-AU" sz="3200" dirty="0"/>
              <a:t>is the extent to which these emotions </a:t>
            </a:r>
            <a:r>
              <a:rPr lang="en-AU" sz="3200" dirty="0" smtClean="0"/>
              <a:t>: </a:t>
            </a:r>
          </a:p>
          <a:p>
            <a:pPr lvl="2"/>
            <a:r>
              <a:rPr lang="en-AU" sz="2800" dirty="0" smtClean="0"/>
              <a:t>dominate </a:t>
            </a:r>
            <a:r>
              <a:rPr lang="en-AU" sz="2800" dirty="0"/>
              <a:t>our experience</a:t>
            </a:r>
            <a:r>
              <a:rPr lang="en-AU" sz="2800" dirty="0" smtClean="0"/>
              <a:t>,</a:t>
            </a:r>
          </a:p>
          <a:p>
            <a:pPr lvl="2"/>
            <a:r>
              <a:rPr lang="en-AU" sz="2800" dirty="0" smtClean="0"/>
              <a:t> </a:t>
            </a:r>
            <a:r>
              <a:rPr lang="en-AU" sz="2800" dirty="0"/>
              <a:t>take up our attention and </a:t>
            </a:r>
            <a:endParaRPr lang="en-AU" sz="2800" dirty="0" smtClean="0"/>
          </a:p>
          <a:p>
            <a:pPr lvl="2"/>
            <a:r>
              <a:rPr lang="en-AU" sz="2800" dirty="0" smtClean="0"/>
              <a:t>absorb </a:t>
            </a:r>
            <a:r>
              <a:rPr lang="en-AU" sz="2800" dirty="0"/>
              <a:t>our psychological resources </a:t>
            </a:r>
            <a:endParaRPr lang="en-AU" sz="2800" dirty="0" smtClean="0"/>
          </a:p>
          <a:p>
            <a:pPr lvl="1"/>
            <a:r>
              <a:rPr lang="en-AU" sz="3200" dirty="0" smtClean="0"/>
              <a:t>that </a:t>
            </a:r>
            <a:r>
              <a:rPr lang="en-AU" sz="3200" dirty="0"/>
              <a:t>we may find a measure of possible psychological </a:t>
            </a:r>
            <a:r>
              <a:rPr lang="en-AU" sz="3200" dirty="0" smtClean="0"/>
              <a:t>distress</a:t>
            </a:r>
            <a:endParaRPr lang="en-AU" sz="3200"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21</a:t>
            </a:fld>
            <a:endParaRPr lang="en-US" dirty="0"/>
          </a:p>
        </p:txBody>
      </p:sp>
    </p:spTree>
    <p:extLst>
      <p:ext uri="{BB962C8B-B14F-4D97-AF65-F5344CB8AC3E}">
        <p14:creationId xmlns:p14="http://schemas.microsoft.com/office/powerpoint/2010/main" val="4029936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Dominance of one type of experience</a:t>
            </a:r>
            <a:endParaRPr lang="en-AU" dirty="0"/>
          </a:p>
        </p:txBody>
      </p:sp>
      <p:sp>
        <p:nvSpPr>
          <p:cNvPr id="3" name="Content Placeholder 2"/>
          <p:cNvSpPr>
            <a:spLocks noGrp="1"/>
          </p:cNvSpPr>
          <p:nvPr>
            <p:ph idx="1"/>
          </p:nvPr>
        </p:nvSpPr>
        <p:spPr/>
        <p:txBody>
          <a:bodyPr/>
          <a:lstStyle/>
          <a:p>
            <a:pPr lvl="1"/>
            <a:endParaRPr lang="en-AU" dirty="0" smtClean="0"/>
          </a:p>
          <a:p>
            <a:pPr lvl="1"/>
            <a:endParaRPr lang="en-AU" dirty="0"/>
          </a:p>
          <a:p>
            <a:pPr lvl="1"/>
            <a:r>
              <a:rPr lang="en-AU" dirty="0" smtClean="0"/>
              <a:t>if </a:t>
            </a:r>
            <a:r>
              <a:rPr lang="en-AU" dirty="0"/>
              <a:t>these thinking patterns dominate our attention, </a:t>
            </a:r>
            <a:endParaRPr lang="en-AU" dirty="0" smtClean="0"/>
          </a:p>
          <a:p>
            <a:pPr lvl="1"/>
            <a:r>
              <a:rPr lang="en-AU" dirty="0" smtClean="0"/>
              <a:t>we </a:t>
            </a:r>
            <a:r>
              <a:rPr lang="en-AU" dirty="0"/>
              <a:t>can become caught in cycles of low mood, anxiety and anger </a:t>
            </a:r>
            <a:endParaRPr lang="en-AU" dirty="0" smtClean="0"/>
          </a:p>
          <a:p>
            <a:pPr lvl="1"/>
            <a:r>
              <a:rPr lang="en-AU" dirty="0" smtClean="0"/>
              <a:t>which </a:t>
            </a:r>
            <a:r>
              <a:rPr lang="en-AU" dirty="0"/>
              <a:t>can seemingly spiral out of control.</a:t>
            </a:r>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22</a:t>
            </a:fld>
            <a:endParaRPr lang="en-US" dirty="0"/>
          </a:p>
        </p:txBody>
      </p:sp>
    </p:spTree>
    <p:extLst>
      <p:ext uri="{BB962C8B-B14F-4D97-AF65-F5344CB8AC3E}">
        <p14:creationId xmlns:p14="http://schemas.microsoft.com/office/powerpoint/2010/main" val="3746758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23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514"/>
            <a:ext cx="5516880"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039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AU" sz="4000" b="1" dirty="0" smtClean="0"/>
              <a:t>THE PRINCIPLES OF ACT</a:t>
            </a:r>
            <a:r>
              <a:rPr lang="en-AU" sz="4000" dirty="0"/>
              <a:t/>
            </a:r>
            <a:br>
              <a:rPr lang="en-AU" sz="4000" dirty="0"/>
            </a:br>
            <a:endParaRPr lang="en-AU" sz="4000" dirty="0"/>
          </a:p>
        </p:txBody>
      </p:sp>
      <p:sp>
        <p:nvSpPr>
          <p:cNvPr id="6147" name="Rectangle 3"/>
          <p:cNvSpPr>
            <a:spLocks noGrp="1" noChangeArrowheads="1"/>
          </p:cNvSpPr>
          <p:nvPr>
            <p:ph idx="1"/>
          </p:nvPr>
        </p:nvSpPr>
        <p:spPr/>
        <p:txBody>
          <a:bodyPr/>
          <a:lstStyle/>
          <a:p>
            <a:pPr eaLnBrk="1" hangingPunct="1"/>
            <a:endParaRPr lang="en-AU" dirty="0" smtClean="0"/>
          </a:p>
          <a:p>
            <a:pPr eaLnBrk="1" hangingPunct="1">
              <a:buFontTx/>
              <a:buNone/>
            </a:pPr>
            <a:r>
              <a:rPr lang="en-AU" dirty="0" smtClean="0"/>
              <a:t>				</a:t>
            </a:r>
          </a:p>
          <a:p>
            <a:pPr eaLnBrk="1" hangingPunct="1">
              <a:buFontTx/>
              <a:buNone/>
            </a:pPr>
            <a:endParaRPr lang="en-AU" dirty="0" smtClean="0"/>
          </a:p>
        </p:txBody>
      </p:sp>
      <p:sp>
        <p:nvSpPr>
          <p:cNvPr id="5" name="Slide Number Placeholder 5"/>
          <p:cNvSpPr>
            <a:spLocks noGrp="1"/>
          </p:cNvSpPr>
          <p:nvPr>
            <p:ph type="sldNum" sz="quarter" idx="12"/>
          </p:nvPr>
        </p:nvSpPr>
        <p:spPr/>
        <p:txBody>
          <a:bodyPr/>
          <a:lstStyle/>
          <a:p>
            <a:pPr>
              <a:defRPr/>
            </a:pPr>
            <a:fld id="{0EC304E3-C5AD-4FDF-BD51-4085E14A5249}" type="slidenum">
              <a:rPr lang="en-AU"/>
              <a:pPr>
                <a:defRPr/>
              </a:pPr>
              <a:t>24</a:t>
            </a:fld>
            <a:endParaRPr lang="en-AU" dirty="0"/>
          </a:p>
        </p:txBody>
      </p:sp>
      <p:sp>
        <p:nvSpPr>
          <p:cNvPr id="6" name="Hexagon 5"/>
          <p:cNvSpPr/>
          <p:nvPr/>
        </p:nvSpPr>
        <p:spPr>
          <a:xfrm>
            <a:off x="2771775" y="2060575"/>
            <a:ext cx="3384550" cy="3097213"/>
          </a:xfrm>
          <a:prstGeom prst="hexagon">
            <a:avLst/>
          </a:prstGeom>
          <a:noFill/>
          <a:ln w="127000">
            <a:solidFill>
              <a:srgbClr val="7030A0"/>
            </a:solidFill>
          </a:ln>
          <a:effectLst>
            <a:outerShdw blurRad="50800" dist="50800" dir="5400000" algn="ctr" rotWithShape="0">
              <a:schemeClr val="tx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6150" name="TextBox 6"/>
          <p:cNvSpPr txBox="1">
            <a:spLocks noChangeArrowheads="1"/>
          </p:cNvSpPr>
          <p:nvPr/>
        </p:nvSpPr>
        <p:spPr bwMode="auto">
          <a:xfrm>
            <a:off x="323850" y="2133600"/>
            <a:ext cx="2592388" cy="830263"/>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Acceptance / Willingness</a:t>
            </a:r>
          </a:p>
        </p:txBody>
      </p:sp>
      <p:sp>
        <p:nvSpPr>
          <p:cNvPr id="6151" name="TextBox 7"/>
          <p:cNvSpPr txBox="1">
            <a:spLocks noChangeArrowheads="1"/>
          </p:cNvSpPr>
          <p:nvPr/>
        </p:nvSpPr>
        <p:spPr bwMode="auto">
          <a:xfrm>
            <a:off x="250825" y="4005263"/>
            <a:ext cx="2592388" cy="1200150"/>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Defusion /</a:t>
            </a:r>
          </a:p>
          <a:p>
            <a:pPr algn="ctr"/>
            <a:r>
              <a:rPr lang="en-AU" sz="2400" b="1" dirty="0">
                <a:solidFill>
                  <a:srgbClr val="003300"/>
                </a:solidFill>
                <a:latin typeface="Calibri" pitchFamily="34" charset="0"/>
              </a:rPr>
              <a:t>Watch your thinking</a:t>
            </a:r>
          </a:p>
        </p:txBody>
      </p:sp>
      <p:sp>
        <p:nvSpPr>
          <p:cNvPr id="6152" name="TextBox 8"/>
          <p:cNvSpPr txBox="1">
            <a:spLocks noChangeArrowheads="1"/>
          </p:cNvSpPr>
          <p:nvPr/>
        </p:nvSpPr>
        <p:spPr bwMode="auto">
          <a:xfrm>
            <a:off x="2484438" y="1341438"/>
            <a:ext cx="4103687" cy="460375"/>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The Self as Observer</a:t>
            </a:r>
          </a:p>
        </p:txBody>
      </p:sp>
      <p:sp>
        <p:nvSpPr>
          <p:cNvPr id="6153" name="TextBox 9"/>
          <p:cNvSpPr txBox="1">
            <a:spLocks noChangeArrowheads="1"/>
          </p:cNvSpPr>
          <p:nvPr/>
        </p:nvSpPr>
        <p:spPr bwMode="auto">
          <a:xfrm>
            <a:off x="6084888" y="4005263"/>
            <a:ext cx="2590800" cy="830262"/>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Committed Action</a:t>
            </a:r>
          </a:p>
        </p:txBody>
      </p:sp>
      <p:sp>
        <p:nvSpPr>
          <p:cNvPr id="6154" name="TextBox 10"/>
          <p:cNvSpPr txBox="1">
            <a:spLocks noChangeArrowheads="1"/>
          </p:cNvSpPr>
          <p:nvPr/>
        </p:nvSpPr>
        <p:spPr bwMode="auto">
          <a:xfrm>
            <a:off x="6156325" y="2205038"/>
            <a:ext cx="2592388" cy="461962"/>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Valued Living</a:t>
            </a:r>
          </a:p>
        </p:txBody>
      </p:sp>
      <p:sp>
        <p:nvSpPr>
          <p:cNvPr id="6155" name="TextBox 11"/>
          <p:cNvSpPr txBox="1">
            <a:spLocks noChangeArrowheads="1"/>
          </p:cNvSpPr>
          <p:nvPr/>
        </p:nvSpPr>
        <p:spPr bwMode="auto">
          <a:xfrm>
            <a:off x="2339975" y="5300663"/>
            <a:ext cx="4319588" cy="831850"/>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Being Present</a:t>
            </a:r>
          </a:p>
          <a:p>
            <a:pPr algn="ctr"/>
            <a:r>
              <a:rPr lang="en-AU" sz="2400" b="1" dirty="0">
                <a:solidFill>
                  <a:srgbClr val="003300"/>
                </a:solidFill>
                <a:latin typeface="Calibri" pitchFamily="34" charset="0"/>
              </a:rPr>
              <a:t>Living in the here and now</a:t>
            </a:r>
          </a:p>
        </p:txBody>
      </p:sp>
      <p:sp>
        <p:nvSpPr>
          <p:cNvPr id="13" name="Footer Placeholder 12"/>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r>
              <a:rPr lang="en-AU" b="1" dirty="0"/>
              <a:t>Benefits of Acceptance and Commitment Therapy (ACT)</a:t>
            </a:r>
            <a:r>
              <a:rPr lang="en-AU" sz="5400" dirty="0"/>
              <a:t/>
            </a:r>
            <a:br>
              <a:rPr lang="en-AU" sz="5400" dirty="0"/>
            </a:br>
            <a:endParaRPr lang="en-AU" dirty="0"/>
          </a:p>
        </p:txBody>
      </p:sp>
      <p:sp>
        <p:nvSpPr>
          <p:cNvPr id="3" name="Content Placeholder 2"/>
          <p:cNvSpPr>
            <a:spLocks noGrp="1"/>
          </p:cNvSpPr>
          <p:nvPr>
            <p:ph idx="1"/>
          </p:nvPr>
        </p:nvSpPr>
        <p:spPr/>
        <p:txBody>
          <a:bodyPr/>
          <a:lstStyle/>
          <a:p>
            <a:pPr lvl="0"/>
            <a:r>
              <a:rPr lang="en-AU" dirty="0" smtClean="0"/>
              <a:t>ACT </a:t>
            </a:r>
            <a:r>
              <a:rPr lang="en-AU" dirty="0"/>
              <a:t>has been shown to:</a:t>
            </a:r>
            <a:endParaRPr lang="en-AU" sz="4400" dirty="0"/>
          </a:p>
          <a:p>
            <a:pPr lvl="1"/>
            <a:r>
              <a:rPr lang="en-AU" dirty="0"/>
              <a:t>Increase effective action;</a:t>
            </a:r>
            <a:endParaRPr lang="en-AU" sz="4000" dirty="0"/>
          </a:p>
          <a:p>
            <a:pPr lvl="1"/>
            <a:r>
              <a:rPr lang="en-AU" dirty="0"/>
              <a:t>Reduce dysfunctional thoughts, feelings, and behaviours;</a:t>
            </a:r>
            <a:endParaRPr lang="en-AU" sz="4000" dirty="0"/>
          </a:p>
          <a:p>
            <a:pPr lvl="1"/>
            <a:r>
              <a:rPr lang="en-AU" dirty="0"/>
              <a:t>Alleviate psychological distress for individuals with a broad range of mental health issues (including </a:t>
            </a:r>
            <a:r>
              <a:rPr lang="en-AU" dirty="0" smtClean="0"/>
              <a:t>DSM-V </a:t>
            </a:r>
            <a:r>
              <a:rPr lang="en-AU" dirty="0"/>
              <a:t>diagnoses, coping with chronic illness, and workplace stress).</a:t>
            </a:r>
            <a:endParaRPr lang="en-AU" sz="4000" dirty="0"/>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25</a:t>
            </a:fld>
            <a:endParaRPr lang="en-US" dirty="0"/>
          </a:p>
        </p:txBody>
      </p:sp>
    </p:spTree>
    <p:extLst>
      <p:ext uri="{BB962C8B-B14F-4D97-AF65-F5344CB8AC3E}">
        <p14:creationId xmlns:p14="http://schemas.microsoft.com/office/powerpoint/2010/main" val="2895800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AU" sz="4000" b="1" dirty="0" smtClean="0"/>
              <a:t>THE PRINCIPLES OF ACT</a:t>
            </a:r>
            <a:r>
              <a:rPr lang="en-AU" sz="4000" dirty="0"/>
              <a:t/>
            </a:r>
            <a:br>
              <a:rPr lang="en-AU" sz="4000" dirty="0"/>
            </a:br>
            <a:endParaRPr lang="en-AU" sz="4000" dirty="0"/>
          </a:p>
        </p:txBody>
      </p:sp>
      <p:sp>
        <p:nvSpPr>
          <p:cNvPr id="7171" name="Rectangle 3"/>
          <p:cNvSpPr>
            <a:spLocks noGrp="1" noChangeArrowheads="1"/>
          </p:cNvSpPr>
          <p:nvPr>
            <p:ph idx="1"/>
          </p:nvPr>
        </p:nvSpPr>
        <p:spPr/>
        <p:txBody>
          <a:bodyPr/>
          <a:lstStyle/>
          <a:p>
            <a:pPr eaLnBrk="1" hangingPunct="1"/>
            <a:endParaRPr lang="en-AU" dirty="0" smtClean="0"/>
          </a:p>
          <a:p>
            <a:pPr eaLnBrk="1" hangingPunct="1">
              <a:buFontTx/>
              <a:buNone/>
            </a:pPr>
            <a:r>
              <a:rPr lang="en-AU" dirty="0" smtClean="0"/>
              <a:t>				</a:t>
            </a:r>
          </a:p>
          <a:p>
            <a:pPr eaLnBrk="1" hangingPunct="1">
              <a:buFontTx/>
              <a:buNone/>
            </a:pPr>
            <a:endParaRPr lang="en-AU" dirty="0" smtClean="0"/>
          </a:p>
        </p:txBody>
      </p:sp>
      <p:sp>
        <p:nvSpPr>
          <p:cNvPr id="5" name="Slide Number Placeholder 5"/>
          <p:cNvSpPr>
            <a:spLocks noGrp="1"/>
          </p:cNvSpPr>
          <p:nvPr>
            <p:ph type="sldNum" sz="quarter" idx="12"/>
          </p:nvPr>
        </p:nvSpPr>
        <p:spPr/>
        <p:txBody>
          <a:bodyPr/>
          <a:lstStyle/>
          <a:p>
            <a:pPr>
              <a:defRPr/>
            </a:pPr>
            <a:fld id="{DB131CA8-70AF-47B7-A738-98CED62FCD02}" type="slidenum">
              <a:rPr lang="en-AU"/>
              <a:pPr>
                <a:defRPr/>
              </a:pPr>
              <a:t>26</a:t>
            </a:fld>
            <a:endParaRPr lang="en-AU" dirty="0"/>
          </a:p>
        </p:txBody>
      </p:sp>
      <p:sp>
        <p:nvSpPr>
          <p:cNvPr id="6" name="Hexagon 5"/>
          <p:cNvSpPr/>
          <p:nvPr/>
        </p:nvSpPr>
        <p:spPr>
          <a:xfrm>
            <a:off x="2771775" y="2060575"/>
            <a:ext cx="3384550" cy="3097213"/>
          </a:xfrm>
          <a:prstGeom prst="hexagon">
            <a:avLst/>
          </a:prstGeom>
          <a:noFill/>
          <a:ln w="127000">
            <a:solidFill>
              <a:srgbClr val="7030A0"/>
            </a:solidFill>
          </a:ln>
          <a:effectLst>
            <a:outerShdw blurRad="50800" dist="50800" dir="5400000" algn="ctr" rotWithShape="0">
              <a:schemeClr val="tx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174" name="TextBox 6"/>
          <p:cNvSpPr txBox="1">
            <a:spLocks noChangeArrowheads="1"/>
          </p:cNvSpPr>
          <p:nvPr/>
        </p:nvSpPr>
        <p:spPr bwMode="auto">
          <a:xfrm>
            <a:off x="381000" y="1905000"/>
            <a:ext cx="2592388" cy="830263"/>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Acceptance / Willingness</a:t>
            </a:r>
          </a:p>
        </p:txBody>
      </p:sp>
      <p:sp>
        <p:nvSpPr>
          <p:cNvPr id="7175" name="TextBox 7"/>
          <p:cNvSpPr txBox="1">
            <a:spLocks noChangeArrowheads="1"/>
          </p:cNvSpPr>
          <p:nvPr/>
        </p:nvSpPr>
        <p:spPr bwMode="auto">
          <a:xfrm>
            <a:off x="304800" y="4419600"/>
            <a:ext cx="2592388" cy="1200150"/>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Defusion /</a:t>
            </a:r>
          </a:p>
          <a:p>
            <a:pPr algn="ctr"/>
            <a:r>
              <a:rPr lang="en-AU" sz="2400" b="1" dirty="0">
                <a:solidFill>
                  <a:srgbClr val="003300"/>
                </a:solidFill>
                <a:latin typeface="Calibri" pitchFamily="34" charset="0"/>
              </a:rPr>
              <a:t>Watch your thinking</a:t>
            </a:r>
          </a:p>
        </p:txBody>
      </p:sp>
      <p:sp>
        <p:nvSpPr>
          <p:cNvPr id="7176" name="TextBox 8"/>
          <p:cNvSpPr txBox="1">
            <a:spLocks noChangeArrowheads="1"/>
          </p:cNvSpPr>
          <p:nvPr/>
        </p:nvSpPr>
        <p:spPr bwMode="auto">
          <a:xfrm>
            <a:off x="2484438" y="1341438"/>
            <a:ext cx="4103687" cy="460375"/>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The Self as Observer</a:t>
            </a:r>
          </a:p>
        </p:txBody>
      </p:sp>
      <p:sp>
        <p:nvSpPr>
          <p:cNvPr id="7177" name="TextBox 9"/>
          <p:cNvSpPr txBox="1">
            <a:spLocks noChangeArrowheads="1"/>
          </p:cNvSpPr>
          <p:nvPr/>
        </p:nvSpPr>
        <p:spPr bwMode="auto">
          <a:xfrm>
            <a:off x="6084888" y="4005263"/>
            <a:ext cx="2590800" cy="830262"/>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Committed Action</a:t>
            </a:r>
          </a:p>
        </p:txBody>
      </p:sp>
      <p:sp>
        <p:nvSpPr>
          <p:cNvPr id="7178" name="TextBox 10"/>
          <p:cNvSpPr txBox="1">
            <a:spLocks noChangeArrowheads="1"/>
          </p:cNvSpPr>
          <p:nvPr/>
        </p:nvSpPr>
        <p:spPr bwMode="auto">
          <a:xfrm>
            <a:off x="6156325" y="2205038"/>
            <a:ext cx="2592388" cy="461962"/>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Valued Living</a:t>
            </a:r>
          </a:p>
        </p:txBody>
      </p:sp>
      <p:sp>
        <p:nvSpPr>
          <p:cNvPr id="7179" name="TextBox 11"/>
          <p:cNvSpPr txBox="1">
            <a:spLocks noChangeArrowheads="1"/>
          </p:cNvSpPr>
          <p:nvPr/>
        </p:nvSpPr>
        <p:spPr bwMode="auto">
          <a:xfrm>
            <a:off x="2339975" y="5300663"/>
            <a:ext cx="4319588" cy="1200150"/>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Being Present</a:t>
            </a:r>
          </a:p>
          <a:p>
            <a:pPr algn="ctr"/>
            <a:r>
              <a:rPr lang="en-AU" sz="2400" b="1" dirty="0">
                <a:solidFill>
                  <a:srgbClr val="003300"/>
                </a:solidFill>
                <a:latin typeface="Calibri" pitchFamily="34" charset="0"/>
              </a:rPr>
              <a:t>Living in the </a:t>
            </a:r>
          </a:p>
          <a:p>
            <a:pPr algn="ctr"/>
            <a:r>
              <a:rPr lang="en-AU" sz="2400" b="1" dirty="0">
                <a:solidFill>
                  <a:srgbClr val="003300"/>
                </a:solidFill>
                <a:latin typeface="Calibri" pitchFamily="34" charset="0"/>
              </a:rPr>
              <a:t>here and now</a:t>
            </a:r>
          </a:p>
        </p:txBody>
      </p:sp>
      <p:sp>
        <p:nvSpPr>
          <p:cNvPr id="13" name="Oval 12"/>
          <p:cNvSpPr/>
          <p:nvPr/>
        </p:nvSpPr>
        <p:spPr>
          <a:xfrm>
            <a:off x="228600" y="1371600"/>
            <a:ext cx="2895600" cy="4419600"/>
          </a:xfrm>
          <a:prstGeom prst="ellipse">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181" name="TextBox 13"/>
          <p:cNvSpPr txBox="1">
            <a:spLocks noChangeArrowheads="1"/>
          </p:cNvSpPr>
          <p:nvPr/>
        </p:nvSpPr>
        <p:spPr bwMode="auto">
          <a:xfrm>
            <a:off x="-152400" y="2971800"/>
            <a:ext cx="3276600" cy="830997"/>
          </a:xfrm>
          <a:prstGeom prst="rect">
            <a:avLst/>
          </a:prstGeom>
          <a:noFill/>
          <a:ln w="9525">
            <a:noFill/>
            <a:miter lim="800000"/>
            <a:headEnd/>
            <a:tailEnd/>
          </a:ln>
        </p:spPr>
        <p:txBody>
          <a:bodyPr>
            <a:spAutoFit/>
          </a:bodyPr>
          <a:lstStyle/>
          <a:p>
            <a:pPr algn="ctr"/>
            <a:r>
              <a:rPr lang="en-AU" sz="2400" b="1" i="1" dirty="0">
                <a:solidFill>
                  <a:srgbClr val="990033"/>
                </a:solidFill>
                <a:latin typeface="Calibri" pitchFamily="34" charset="0"/>
              </a:rPr>
              <a:t>Clarification</a:t>
            </a:r>
          </a:p>
          <a:p>
            <a:pPr algn="ctr"/>
            <a:r>
              <a:rPr lang="en-AU" sz="2400" b="1" i="1" dirty="0" smtClean="0">
                <a:solidFill>
                  <a:srgbClr val="990033"/>
                </a:solidFill>
                <a:latin typeface="Calibri" pitchFamily="34" charset="0"/>
              </a:rPr>
              <a:t>Disentanglement</a:t>
            </a:r>
            <a:endParaRPr lang="en-AU" sz="2400" b="1" i="1" dirty="0">
              <a:solidFill>
                <a:srgbClr val="990033"/>
              </a:solidFill>
              <a:latin typeface="Calibri" pitchFamily="34" charset="0"/>
            </a:endParaRPr>
          </a:p>
        </p:txBody>
      </p:sp>
      <p:sp>
        <p:nvSpPr>
          <p:cNvPr id="15" name="Footer Placeholder 1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AU" sz="4000" b="1" dirty="0" smtClean="0"/>
              <a:t>THE PRINCIPLES OF ACT</a:t>
            </a:r>
            <a:r>
              <a:rPr lang="en-AU" sz="4000" dirty="0"/>
              <a:t/>
            </a:r>
            <a:br>
              <a:rPr lang="en-AU" sz="4000" dirty="0"/>
            </a:br>
            <a:endParaRPr lang="en-AU" sz="4000" dirty="0"/>
          </a:p>
        </p:txBody>
      </p:sp>
      <p:sp>
        <p:nvSpPr>
          <p:cNvPr id="8195" name="Rectangle 3"/>
          <p:cNvSpPr>
            <a:spLocks noGrp="1" noChangeArrowheads="1"/>
          </p:cNvSpPr>
          <p:nvPr>
            <p:ph idx="1"/>
          </p:nvPr>
        </p:nvSpPr>
        <p:spPr/>
        <p:txBody>
          <a:bodyPr/>
          <a:lstStyle/>
          <a:p>
            <a:pPr eaLnBrk="1" hangingPunct="1"/>
            <a:endParaRPr lang="en-AU" dirty="0" smtClean="0"/>
          </a:p>
          <a:p>
            <a:pPr eaLnBrk="1" hangingPunct="1">
              <a:buFontTx/>
              <a:buNone/>
            </a:pPr>
            <a:r>
              <a:rPr lang="en-AU" dirty="0" smtClean="0"/>
              <a:t>				</a:t>
            </a:r>
          </a:p>
          <a:p>
            <a:pPr eaLnBrk="1" hangingPunct="1">
              <a:buFontTx/>
              <a:buNone/>
            </a:pPr>
            <a:endParaRPr lang="en-AU" dirty="0" smtClean="0"/>
          </a:p>
        </p:txBody>
      </p:sp>
      <p:sp>
        <p:nvSpPr>
          <p:cNvPr id="5" name="Slide Number Placeholder 5"/>
          <p:cNvSpPr>
            <a:spLocks noGrp="1"/>
          </p:cNvSpPr>
          <p:nvPr>
            <p:ph type="sldNum" sz="quarter" idx="12"/>
          </p:nvPr>
        </p:nvSpPr>
        <p:spPr/>
        <p:txBody>
          <a:bodyPr/>
          <a:lstStyle/>
          <a:p>
            <a:pPr>
              <a:defRPr/>
            </a:pPr>
            <a:fld id="{DD98BE7B-6CD1-4BF3-B417-520DBF200EDA}" type="slidenum">
              <a:rPr lang="en-AU"/>
              <a:pPr>
                <a:defRPr/>
              </a:pPr>
              <a:t>27</a:t>
            </a:fld>
            <a:endParaRPr lang="en-AU" dirty="0"/>
          </a:p>
        </p:txBody>
      </p:sp>
      <p:sp>
        <p:nvSpPr>
          <p:cNvPr id="6" name="Hexagon 5"/>
          <p:cNvSpPr/>
          <p:nvPr/>
        </p:nvSpPr>
        <p:spPr>
          <a:xfrm>
            <a:off x="2771775" y="2060575"/>
            <a:ext cx="3384550" cy="3097213"/>
          </a:xfrm>
          <a:prstGeom prst="hexagon">
            <a:avLst/>
          </a:prstGeom>
          <a:noFill/>
          <a:ln w="127000">
            <a:solidFill>
              <a:srgbClr val="7030A0"/>
            </a:solidFill>
          </a:ln>
          <a:effectLst>
            <a:outerShdw blurRad="50800" dist="50800" dir="5400000" algn="ctr" rotWithShape="0">
              <a:schemeClr val="tx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8198" name="TextBox 6"/>
          <p:cNvSpPr txBox="1">
            <a:spLocks noChangeArrowheads="1"/>
          </p:cNvSpPr>
          <p:nvPr/>
        </p:nvSpPr>
        <p:spPr bwMode="auto">
          <a:xfrm>
            <a:off x="381000" y="2133600"/>
            <a:ext cx="2592388" cy="830263"/>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Acceptance / Willingness</a:t>
            </a:r>
          </a:p>
        </p:txBody>
      </p:sp>
      <p:sp>
        <p:nvSpPr>
          <p:cNvPr id="8199" name="TextBox 7"/>
          <p:cNvSpPr txBox="1">
            <a:spLocks noChangeArrowheads="1"/>
          </p:cNvSpPr>
          <p:nvPr/>
        </p:nvSpPr>
        <p:spPr bwMode="auto">
          <a:xfrm>
            <a:off x="250825" y="4005263"/>
            <a:ext cx="2592388" cy="1200150"/>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Defusion /</a:t>
            </a:r>
          </a:p>
          <a:p>
            <a:pPr algn="ctr"/>
            <a:r>
              <a:rPr lang="en-AU" sz="2400" b="1" dirty="0">
                <a:solidFill>
                  <a:srgbClr val="003300"/>
                </a:solidFill>
                <a:latin typeface="Calibri" pitchFamily="34" charset="0"/>
              </a:rPr>
              <a:t>Watch your thinking</a:t>
            </a:r>
          </a:p>
        </p:txBody>
      </p:sp>
      <p:sp>
        <p:nvSpPr>
          <p:cNvPr id="8200" name="TextBox 8"/>
          <p:cNvSpPr txBox="1">
            <a:spLocks noChangeArrowheads="1"/>
          </p:cNvSpPr>
          <p:nvPr/>
        </p:nvSpPr>
        <p:spPr bwMode="auto">
          <a:xfrm>
            <a:off x="2514600" y="1219200"/>
            <a:ext cx="4103688" cy="830263"/>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The Self </a:t>
            </a:r>
          </a:p>
          <a:p>
            <a:pPr algn="ctr"/>
            <a:r>
              <a:rPr lang="en-AU" sz="2400" b="1" dirty="0">
                <a:solidFill>
                  <a:srgbClr val="003300"/>
                </a:solidFill>
                <a:latin typeface="Calibri" pitchFamily="34" charset="0"/>
              </a:rPr>
              <a:t>as Observer</a:t>
            </a:r>
          </a:p>
        </p:txBody>
      </p:sp>
      <p:sp>
        <p:nvSpPr>
          <p:cNvPr id="8201" name="TextBox 9"/>
          <p:cNvSpPr txBox="1">
            <a:spLocks noChangeArrowheads="1"/>
          </p:cNvSpPr>
          <p:nvPr/>
        </p:nvSpPr>
        <p:spPr bwMode="auto">
          <a:xfrm>
            <a:off x="6324600" y="4038600"/>
            <a:ext cx="2592388" cy="830263"/>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Committed Action</a:t>
            </a:r>
          </a:p>
        </p:txBody>
      </p:sp>
      <p:sp>
        <p:nvSpPr>
          <p:cNvPr id="8202" name="TextBox 10"/>
          <p:cNvSpPr txBox="1">
            <a:spLocks noChangeArrowheads="1"/>
          </p:cNvSpPr>
          <p:nvPr/>
        </p:nvSpPr>
        <p:spPr bwMode="auto">
          <a:xfrm>
            <a:off x="6156325" y="2205038"/>
            <a:ext cx="2592388" cy="461962"/>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Valued Living</a:t>
            </a:r>
          </a:p>
        </p:txBody>
      </p:sp>
      <p:sp>
        <p:nvSpPr>
          <p:cNvPr id="8203" name="TextBox 11"/>
          <p:cNvSpPr txBox="1">
            <a:spLocks noChangeArrowheads="1"/>
          </p:cNvSpPr>
          <p:nvPr/>
        </p:nvSpPr>
        <p:spPr bwMode="auto">
          <a:xfrm>
            <a:off x="2286000" y="5181600"/>
            <a:ext cx="4321175" cy="1200150"/>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Being Present</a:t>
            </a:r>
          </a:p>
          <a:p>
            <a:pPr algn="ctr"/>
            <a:r>
              <a:rPr lang="en-AU" sz="2400" b="1" dirty="0">
                <a:solidFill>
                  <a:srgbClr val="003300"/>
                </a:solidFill>
                <a:latin typeface="Calibri" pitchFamily="34" charset="0"/>
              </a:rPr>
              <a:t>Living in the </a:t>
            </a:r>
          </a:p>
          <a:p>
            <a:pPr algn="ctr"/>
            <a:r>
              <a:rPr lang="en-AU" sz="2400" b="1" dirty="0">
                <a:solidFill>
                  <a:srgbClr val="003300"/>
                </a:solidFill>
                <a:latin typeface="Calibri" pitchFamily="34" charset="0"/>
              </a:rPr>
              <a:t>here and now</a:t>
            </a:r>
          </a:p>
        </p:txBody>
      </p:sp>
      <p:sp>
        <p:nvSpPr>
          <p:cNvPr id="13" name="Oval 12"/>
          <p:cNvSpPr/>
          <p:nvPr/>
        </p:nvSpPr>
        <p:spPr>
          <a:xfrm>
            <a:off x="2667000" y="1143000"/>
            <a:ext cx="3810000" cy="5410200"/>
          </a:xfrm>
          <a:prstGeom prst="ellipse">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8205" name="TextBox 13"/>
          <p:cNvSpPr txBox="1">
            <a:spLocks noChangeArrowheads="1"/>
          </p:cNvSpPr>
          <p:nvPr/>
        </p:nvSpPr>
        <p:spPr bwMode="auto">
          <a:xfrm>
            <a:off x="2514600" y="3124200"/>
            <a:ext cx="3810000" cy="1200329"/>
          </a:xfrm>
          <a:prstGeom prst="rect">
            <a:avLst/>
          </a:prstGeom>
          <a:noFill/>
          <a:ln w="9525">
            <a:noFill/>
            <a:miter lim="800000"/>
            <a:headEnd/>
            <a:tailEnd/>
          </a:ln>
        </p:spPr>
        <p:txBody>
          <a:bodyPr>
            <a:spAutoFit/>
          </a:bodyPr>
          <a:lstStyle/>
          <a:p>
            <a:pPr algn="ctr"/>
            <a:r>
              <a:rPr lang="en-AU" sz="2400" b="1" i="1" dirty="0" smtClean="0">
                <a:solidFill>
                  <a:srgbClr val="990033"/>
                </a:solidFill>
                <a:latin typeface="Calibri" pitchFamily="34" charset="0"/>
              </a:rPr>
              <a:t>Take Perspective</a:t>
            </a:r>
            <a:br>
              <a:rPr lang="en-AU" sz="2400" b="1" i="1" dirty="0" smtClean="0">
                <a:solidFill>
                  <a:srgbClr val="990033"/>
                </a:solidFill>
                <a:latin typeface="Calibri" pitchFamily="34" charset="0"/>
              </a:rPr>
            </a:br>
            <a:r>
              <a:rPr lang="en-AU" sz="2400" b="1" i="1" dirty="0" smtClean="0">
                <a:solidFill>
                  <a:srgbClr val="990033"/>
                </a:solidFill>
                <a:latin typeface="Calibri" pitchFamily="34" charset="0"/>
              </a:rPr>
              <a:t>Turn </a:t>
            </a:r>
            <a:r>
              <a:rPr lang="en-AU" sz="2400" b="1" i="1" dirty="0">
                <a:solidFill>
                  <a:srgbClr val="990033"/>
                </a:solidFill>
                <a:latin typeface="Calibri" pitchFamily="34" charset="0"/>
              </a:rPr>
              <a:t>up and</a:t>
            </a:r>
          </a:p>
          <a:p>
            <a:pPr algn="ctr"/>
            <a:r>
              <a:rPr lang="en-AU" sz="2400" b="1" i="1" dirty="0">
                <a:solidFill>
                  <a:srgbClr val="990033"/>
                </a:solidFill>
                <a:latin typeface="Calibri" pitchFamily="34" charset="0"/>
              </a:rPr>
              <a:t> experience life</a:t>
            </a:r>
          </a:p>
        </p:txBody>
      </p:sp>
      <p:sp>
        <p:nvSpPr>
          <p:cNvPr id="15" name="Footer Placeholder 1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AU" sz="4000" b="1" dirty="0" smtClean="0"/>
              <a:t>THE PRINCIPLES OF ACT</a:t>
            </a:r>
            <a:r>
              <a:rPr lang="en-AU" sz="4000" dirty="0"/>
              <a:t/>
            </a:r>
            <a:br>
              <a:rPr lang="en-AU" sz="4000" dirty="0"/>
            </a:br>
            <a:endParaRPr lang="en-AU" sz="4000" dirty="0"/>
          </a:p>
        </p:txBody>
      </p:sp>
      <p:sp>
        <p:nvSpPr>
          <p:cNvPr id="9219" name="Rectangle 3"/>
          <p:cNvSpPr>
            <a:spLocks noGrp="1" noChangeArrowheads="1"/>
          </p:cNvSpPr>
          <p:nvPr>
            <p:ph idx="1"/>
          </p:nvPr>
        </p:nvSpPr>
        <p:spPr/>
        <p:txBody>
          <a:bodyPr/>
          <a:lstStyle/>
          <a:p>
            <a:pPr eaLnBrk="1" hangingPunct="1"/>
            <a:endParaRPr lang="en-AU" dirty="0" smtClean="0"/>
          </a:p>
          <a:p>
            <a:pPr eaLnBrk="1" hangingPunct="1">
              <a:buFontTx/>
              <a:buNone/>
            </a:pPr>
            <a:r>
              <a:rPr lang="en-AU" dirty="0" smtClean="0"/>
              <a:t>				</a:t>
            </a:r>
          </a:p>
          <a:p>
            <a:pPr eaLnBrk="1" hangingPunct="1">
              <a:buFontTx/>
              <a:buNone/>
            </a:pPr>
            <a:endParaRPr lang="en-AU" dirty="0" smtClean="0"/>
          </a:p>
        </p:txBody>
      </p:sp>
      <p:sp>
        <p:nvSpPr>
          <p:cNvPr id="5" name="Slide Number Placeholder 5"/>
          <p:cNvSpPr>
            <a:spLocks noGrp="1"/>
          </p:cNvSpPr>
          <p:nvPr>
            <p:ph type="sldNum" sz="quarter" idx="12"/>
          </p:nvPr>
        </p:nvSpPr>
        <p:spPr/>
        <p:txBody>
          <a:bodyPr/>
          <a:lstStyle/>
          <a:p>
            <a:pPr>
              <a:defRPr/>
            </a:pPr>
            <a:fld id="{677F5C62-A486-4550-875A-41C69154A2CB}" type="slidenum">
              <a:rPr lang="en-AU"/>
              <a:pPr>
                <a:defRPr/>
              </a:pPr>
              <a:t>28</a:t>
            </a:fld>
            <a:endParaRPr lang="en-AU" dirty="0"/>
          </a:p>
        </p:txBody>
      </p:sp>
      <p:sp>
        <p:nvSpPr>
          <p:cNvPr id="6" name="Hexagon 5"/>
          <p:cNvSpPr/>
          <p:nvPr/>
        </p:nvSpPr>
        <p:spPr>
          <a:xfrm>
            <a:off x="2771775" y="2060575"/>
            <a:ext cx="3384550" cy="3097213"/>
          </a:xfrm>
          <a:prstGeom prst="hexagon">
            <a:avLst/>
          </a:prstGeom>
          <a:noFill/>
          <a:ln w="127000">
            <a:solidFill>
              <a:srgbClr val="7030A0"/>
            </a:solidFill>
          </a:ln>
          <a:effectLst>
            <a:outerShdw blurRad="50800" dist="50800" dir="5400000" algn="ctr" rotWithShape="0">
              <a:schemeClr val="tx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9222" name="TextBox 6"/>
          <p:cNvSpPr txBox="1">
            <a:spLocks noChangeArrowheads="1"/>
          </p:cNvSpPr>
          <p:nvPr/>
        </p:nvSpPr>
        <p:spPr bwMode="auto">
          <a:xfrm>
            <a:off x="323850" y="2133600"/>
            <a:ext cx="2592388" cy="830263"/>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Acceptance / Willingness</a:t>
            </a:r>
          </a:p>
        </p:txBody>
      </p:sp>
      <p:sp>
        <p:nvSpPr>
          <p:cNvPr id="9223" name="TextBox 7"/>
          <p:cNvSpPr txBox="1">
            <a:spLocks noChangeArrowheads="1"/>
          </p:cNvSpPr>
          <p:nvPr/>
        </p:nvSpPr>
        <p:spPr bwMode="auto">
          <a:xfrm>
            <a:off x="250825" y="4005263"/>
            <a:ext cx="2592388" cy="1200150"/>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Defusion /</a:t>
            </a:r>
          </a:p>
          <a:p>
            <a:pPr algn="ctr"/>
            <a:r>
              <a:rPr lang="en-AU" sz="2400" b="1" dirty="0">
                <a:solidFill>
                  <a:srgbClr val="003300"/>
                </a:solidFill>
                <a:latin typeface="Calibri" pitchFamily="34" charset="0"/>
              </a:rPr>
              <a:t>Watch your thinking</a:t>
            </a:r>
          </a:p>
        </p:txBody>
      </p:sp>
      <p:sp>
        <p:nvSpPr>
          <p:cNvPr id="9224" name="TextBox 8"/>
          <p:cNvSpPr txBox="1">
            <a:spLocks noChangeArrowheads="1"/>
          </p:cNvSpPr>
          <p:nvPr/>
        </p:nvSpPr>
        <p:spPr bwMode="auto">
          <a:xfrm>
            <a:off x="2362200" y="1447800"/>
            <a:ext cx="4103688" cy="461963"/>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The Self as Observer</a:t>
            </a:r>
          </a:p>
        </p:txBody>
      </p:sp>
      <p:sp>
        <p:nvSpPr>
          <p:cNvPr id="9225" name="TextBox 9"/>
          <p:cNvSpPr txBox="1">
            <a:spLocks noChangeArrowheads="1"/>
          </p:cNvSpPr>
          <p:nvPr/>
        </p:nvSpPr>
        <p:spPr bwMode="auto">
          <a:xfrm>
            <a:off x="6084888" y="4005263"/>
            <a:ext cx="2590800" cy="830262"/>
          </a:xfrm>
          <a:prstGeom prst="rect">
            <a:avLst/>
          </a:prstGeom>
          <a:noFill/>
          <a:ln w="9525">
            <a:noFill/>
            <a:miter lim="800000"/>
            <a:headEnd/>
            <a:tailEnd/>
          </a:ln>
        </p:spPr>
        <p:txBody>
          <a:bodyPr>
            <a:spAutoFit/>
          </a:bodyPr>
          <a:lstStyle/>
          <a:p>
            <a:pPr algn="ctr"/>
            <a:endParaRPr lang="en-AU" sz="2400" b="1" dirty="0">
              <a:solidFill>
                <a:srgbClr val="003300"/>
              </a:solidFill>
              <a:latin typeface="Calibri" pitchFamily="34" charset="0"/>
            </a:endParaRPr>
          </a:p>
          <a:p>
            <a:pPr algn="ctr"/>
            <a:r>
              <a:rPr lang="en-AU" sz="2400" b="1" dirty="0">
                <a:solidFill>
                  <a:srgbClr val="003300"/>
                </a:solidFill>
                <a:latin typeface="Calibri" pitchFamily="34" charset="0"/>
              </a:rPr>
              <a:t>Committed Action</a:t>
            </a:r>
          </a:p>
        </p:txBody>
      </p:sp>
      <p:sp>
        <p:nvSpPr>
          <p:cNvPr id="9226" name="TextBox 10"/>
          <p:cNvSpPr txBox="1">
            <a:spLocks noChangeArrowheads="1"/>
          </p:cNvSpPr>
          <p:nvPr/>
        </p:nvSpPr>
        <p:spPr bwMode="auto">
          <a:xfrm>
            <a:off x="6156325" y="2205038"/>
            <a:ext cx="2592388" cy="461962"/>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Valued Living</a:t>
            </a:r>
          </a:p>
        </p:txBody>
      </p:sp>
      <p:sp>
        <p:nvSpPr>
          <p:cNvPr id="9227" name="TextBox 11"/>
          <p:cNvSpPr txBox="1">
            <a:spLocks noChangeArrowheads="1"/>
          </p:cNvSpPr>
          <p:nvPr/>
        </p:nvSpPr>
        <p:spPr bwMode="auto">
          <a:xfrm>
            <a:off x="2339975" y="5300663"/>
            <a:ext cx="4319588" cy="1200150"/>
          </a:xfrm>
          <a:prstGeom prst="rect">
            <a:avLst/>
          </a:prstGeom>
          <a:noFill/>
          <a:ln w="9525">
            <a:noFill/>
            <a:miter lim="800000"/>
            <a:headEnd/>
            <a:tailEnd/>
          </a:ln>
        </p:spPr>
        <p:txBody>
          <a:bodyPr>
            <a:spAutoFit/>
          </a:bodyPr>
          <a:lstStyle/>
          <a:p>
            <a:pPr algn="ctr"/>
            <a:r>
              <a:rPr lang="en-AU" sz="2400" b="1" dirty="0">
                <a:solidFill>
                  <a:srgbClr val="003300"/>
                </a:solidFill>
                <a:latin typeface="Calibri" pitchFamily="34" charset="0"/>
              </a:rPr>
              <a:t>Being Present</a:t>
            </a:r>
          </a:p>
          <a:p>
            <a:pPr algn="ctr"/>
            <a:r>
              <a:rPr lang="en-AU" sz="2400" b="1" dirty="0">
                <a:solidFill>
                  <a:srgbClr val="003300"/>
                </a:solidFill>
                <a:latin typeface="Calibri" pitchFamily="34" charset="0"/>
              </a:rPr>
              <a:t>Living in the </a:t>
            </a:r>
          </a:p>
          <a:p>
            <a:pPr algn="ctr"/>
            <a:r>
              <a:rPr lang="en-AU" sz="2400" b="1" dirty="0">
                <a:solidFill>
                  <a:srgbClr val="003300"/>
                </a:solidFill>
                <a:latin typeface="Calibri" pitchFamily="34" charset="0"/>
              </a:rPr>
              <a:t>here and now</a:t>
            </a:r>
          </a:p>
        </p:txBody>
      </p:sp>
      <p:sp>
        <p:nvSpPr>
          <p:cNvPr id="13" name="Oval 12"/>
          <p:cNvSpPr/>
          <p:nvPr/>
        </p:nvSpPr>
        <p:spPr>
          <a:xfrm>
            <a:off x="6019800" y="1524000"/>
            <a:ext cx="2895600" cy="4419600"/>
          </a:xfrm>
          <a:prstGeom prst="ellipse">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9229" name="TextBox 13"/>
          <p:cNvSpPr txBox="1">
            <a:spLocks noChangeArrowheads="1"/>
          </p:cNvSpPr>
          <p:nvPr/>
        </p:nvSpPr>
        <p:spPr bwMode="auto">
          <a:xfrm>
            <a:off x="5562600" y="3124200"/>
            <a:ext cx="3962400" cy="830263"/>
          </a:xfrm>
          <a:prstGeom prst="rect">
            <a:avLst/>
          </a:prstGeom>
          <a:noFill/>
          <a:ln w="9525">
            <a:noFill/>
            <a:miter lim="800000"/>
            <a:headEnd/>
            <a:tailEnd/>
          </a:ln>
        </p:spPr>
        <p:txBody>
          <a:bodyPr>
            <a:spAutoFit/>
          </a:bodyPr>
          <a:lstStyle/>
          <a:p>
            <a:pPr algn="ctr"/>
            <a:r>
              <a:rPr lang="en-AU" sz="2400" b="1" i="1" dirty="0">
                <a:solidFill>
                  <a:srgbClr val="990033"/>
                </a:solidFill>
                <a:latin typeface="Calibri" pitchFamily="34" charset="0"/>
              </a:rPr>
              <a:t>Action</a:t>
            </a:r>
          </a:p>
          <a:p>
            <a:pPr algn="ctr"/>
            <a:r>
              <a:rPr lang="en-AU" sz="2400" b="1" i="1" dirty="0">
                <a:solidFill>
                  <a:srgbClr val="990033"/>
                </a:solidFill>
                <a:latin typeface="Calibri" pitchFamily="34" charset="0"/>
              </a:rPr>
              <a:t> that matters </a:t>
            </a:r>
          </a:p>
        </p:txBody>
      </p:sp>
      <p:sp>
        <p:nvSpPr>
          <p:cNvPr id="15" name="Footer Placeholder 1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Step 1 	</a:t>
            </a:r>
            <a:r>
              <a:rPr lang="en-AU" b="1" dirty="0" smtClean="0"/>
              <a:t>Identifying </a:t>
            </a:r>
            <a:r>
              <a:rPr lang="en-AU" b="1" dirty="0"/>
              <a:t>our burdens </a:t>
            </a:r>
            <a:r>
              <a:rPr lang="en-AU" dirty="0"/>
              <a:t/>
            </a:r>
            <a:br>
              <a:rPr lang="en-AU" dirty="0"/>
            </a:br>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29</a:t>
            </a:fld>
            <a:endParaRPr lang="en-US" dirty="0"/>
          </a:p>
        </p:txBody>
      </p:sp>
      <p:sp>
        <p:nvSpPr>
          <p:cNvPr id="3" name="Content Placeholder 2"/>
          <p:cNvSpPr>
            <a:spLocks noGrp="1"/>
          </p:cNvSpPr>
          <p:nvPr>
            <p:ph idx="1"/>
          </p:nvPr>
        </p:nvSpPr>
        <p:spPr/>
        <p:txBody>
          <a:bodyPr/>
          <a:lstStyle/>
          <a:p>
            <a:pPr marL="0" indent="0">
              <a:buNone/>
            </a:pPr>
            <a:r>
              <a:rPr lang="en-AU" i="1" dirty="0" smtClean="0"/>
              <a:t>Note:  This is an exercise and you may use the experience of some one you know a patient or colleague</a:t>
            </a:r>
            <a:r>
              <a:rPr lang="en-AU" dirty="0" smtClean="0"/>
              <a:t>:</a:t>
            </a:r>
          </a:p>
          <a:p>
            <a:pPr marL="0" indent="0">
              <a:buNone/>
            </a:pPr>
            <a:r>
              <a:rPr lang="en-AU" dirty="0" smtClean="0"/>
              <a:t>Identify </a:t>
            </a:r>
            <a:r>
              <a:rPr lang="en-AU" dirty="0"/>
              <a:t>a scenario that causes you to get stuck in a way that you continuously or repeatedly  blame yourself , feel ashamed of, guilty about,  or are remorseful of. </a:t>
            </a:r>
            <a:endParaRPr lang="en-AU" dirty="0" smtClean="0"/>
          </a:p>
          <a:p>
            <a:pPr marL="0" indent="0">
              <a:buNone/>
            </a:pPr>
            <a:r>
              <a:rPr lang="en-AU" dirty="0" smtClean="0"/>
              <a:t>Outline </a:t>
            </a:r>
            <a:r>
              <a:rPr lang="en-AU" dirty="0"/>
              <a:t>the </a:t>
            </a:r>
            <a:r>
              <a:rPr lang="en-AU" dirty="0" smtClean="0"/>
              <a:t>scenario’s </a:t>
            </a:r>
            <a:r>
              <a:rPr lang="en-AU" dirty="0"/>
              <a:t>key points: </a:t>
            </a:r>
          </a:p>
          <a:p>
            <a:pPr marL="0" indent="0">
              <a:buNone/>
            </a:pPr>
            <a:endParaRPr lang="en-AU" dirty="0"/>
          </a:p>
        </p:txBody>
      </p:sp>
    </p:spTree>
    <p:extLst>
      <p:ext uri="{BB962C8B-B14F-4D97-AF65-F5344CB8AC3E}">
        <p14:creationId xmlns:p14="http://schemas.microsoft.com/office/powerpoint/2010/main" val="103246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Workshop  Basics</a:t>
            </a:r>
            <a:endParaRPr lang="en-AU" dirty="0"/>
          </a:p>
        </p:txBody>
      </p:sp>
      <p:sp>
        <p:nvSpPr>
          <p:cNvPr id="3" name="Content Placeholder 2"/>
          <p:cNvSpPr>
            <a:spLocks noGrp="1"/>
          </p:cNvSpPr>
          <p:nvPr>
            <p:ph idx="1"/>
          </p:nvPr>
        </p:nvSpPr>
        <p:spPr/>
        <p:txBody>
          <a:bodyPr/>
          <a:lstStyle/>
          <a:p>
            <a:r>
              <a:rPr lang="en-AU" dirty="0" smtClean="0"/>
              <a:t>Please participate – feel free to ask questions and make observations</a:t>
            </a:r>
          </a:p>
          <a:p>
            <a:r>
              <a:rPr lang="en-AU" dirty="0" smtClean="0"/>
              <a:t>In these exercises  it is not necessary for you disclose any personal experience – you may  however, do so if you feel that is safe for you</a:t>
            </a:r>
          </a:p>
          <a:p>
            <a:r>
              <a:rPr lang="en-AU" dirty="0" smtClean="0"/>
              <a:t>Please work respectfully with others</a:t>
            </a:r>
          </a:p>
          <a:p>
            <a:r>
              <a:rPr lang="en-AU" dirty="0" smtClean="0"/>
              <a:t>Please take time out if needed</a:t>
            </a:r>
          </a:p>
          <a:p>
            <a:endParaRPr lang="en-AU" dirty="0"/>
          </a:p>
        </p:txBody>
      </p:sp>
      <p:sp>
        <p:nvSpPr>
          <p:cNvPr id="4" name="Footer Placeholder 3"/>
          <p:cNvSpPr>
            <a:spLocks noGrp="1"/>
          </p:cNvSpPr>
          <p:nvPr>
            <p:ph type="ftr" sz="quarter" idx="11"/>
          </p:nvPr>
        </p:nvSpPr>
        <p:spPr/>
        <p:txBody>
          <a:bodyPr/>
          <a:lstStyle/>
          <a:p>
            <a:pPr>
              <a:defRPr/>
            </a:pPr>
            <a:r>
              <a:rPr lang="en-AU"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3</a:t>
            </a:fld>
            <a:endParaRPr lang="en-US" dirty="0"/>
          </a:p>
        </p:txBody>
      </p:sp>
    </p:spTree>
    <p:extLst>
      <p:ext uri="{BB962C8B-B14F-4D97-AF65-F5344CB8AC3E}">
        <p14:creationId xmlns:p14="http://schemas.microsoft.com/office/powerpoint/2010/main" val="4259288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Step 1 	</a:t>
            </a:r>
            <a:r>
              <a:rPr lang="en-AU" b="1" dirty="0" smtClean="0"/>
              <a:t>Identifying </a:t>
            </a:r>
            <a:r>
              <a:rPr lang="en-AU" b="1" dirty="0"/>
              <a:t>our burdens </a:t>
            </a:r>
            <a:r>
              <a:rPr lang="en-AU" dirty="0"/>
              <a:t/>
            </a:r>
            <a:br>
              <a:rPr lang="en-AU" dirty="0"/>
            </a:br>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30</a:t>
            </a:fld>
            <a:endParaRPr lang="en-US" dirty="0"/>
          </a:p>
        </p:txBody>
      </p:sp>
      <p:sp>
        <p:nvSpPr>
          <p:cNvPr id="3" name="Content Placeholder 2"/>
          <p:cNvSpPr>
            <a:spLocks noGrp="1"/>
          </p:cNvSpPr>
          <p:nvPr>
            <p:ph idx="1"/>
          </p:nvPr>
        </p:nvSpPr>
        <p:spPr/>
        <p:txBody>
          <a:bodyPr/>
          <a:lstStyle/>
          <a:p>
            <a:pPr marL="0" indent="0">
              <a:buNone/>
            </a:pPr>
            <a:r>
              <a:rPr lang="en-AU" dirty="0" smtClean="0"/>
              <a:t>Identify </a:t>
            </a:r>
            <a:r>
              <a:rPr lang="en-AU" dirty="0"/>
              <a:t>the thoughts emotions and bodily sensations that arise when  your thoughts become dominated by this scenario</a:t>
            </a:r>
          </a:p>
          <a:p>
            <a:pPr lvl="1"/>
            <a:r>
              <a:rPr lang="en-AU" dirty="0" smtClean="0"/>
              <a:t>Thoughts</a:t>
            </a:r>
          </a:p>
          <a:p>
            <a:pPr lvl="1"/>
            <a:r>
              <a:rPr lang="en-AU" dirty="0" smtClean="0"/>
              <a:t>Emotions</a:t>
            </a:r>
          </a:p>
          <a:p>
            <a:pPr lvl="1"/>
            <a:r>
              <a:rPr lang="en-AU" dirty="0" smtClean="0"/>
              <a:t>Sensations</a:t>
            </a:r>
            <a:endParaRPr lang="en-AU" dirty="0"/>
          </a:p>
          <a:p>
            <a:pPr marL="0" indent="0">
              <a:buNone/>
            </a:pPr>
            <a:r>
              <a:rPr lang="en-AU" dirty="0"/>
              <a:t>  </a:t>
            </a:r>
          </a:p>
          <a:p>
            <a:endParaRPr lang="en-AU" dirty="0"/>
          </a:p>
        </p:txBody>
      </p:sp>
    </p:spTree>
    <p:extLst>
      <p:ext uri="{BB962C8B-B14F-4D97-AF65-F5344CB8AC3E}">
        <p14:creationId xmlns:p14="http://schemas.microsoft.com/office/powerpoint/2010/main" val="3490876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Step 1 	</a:t>
            </a:r>
            <a:r>
              <a:rPr lang="en-AU" b="1" dirty="0" smtClean="0"/>
              <a:t>Identifying </a:t>
            </a:r>
            <a:r>
              <a:rPr lang="en-AU" b="1" dirty="0"/>
              <a:t>our burdens </a:t>
            </a:r>
            <a:r>
              <a:rPr lang="en-AU" dirty="0"/>
              <a:t/>
            </a:r>
            <a:br>
              <a:rPr lang="en-AU" dirty="0"/>
            </a:br>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31</a:t>
            </a:fld>
            <a:endParaRPr lang="en-US" dirty="0"/>
          </a:p>
        </p:txBody>
      </p:sp>
      <p:sp>
        <p:nvSpPr>
          <p:cNvPr id="3" name="Content Placeholder 2"/>
          <p:cNvSpPr>
            <a:spLocks noGrp="1"/>
          </p:cNvSpPr>
          <p:nvPr>
            <p:ph idx="1"/>
          </p:nvPr>
        </p:nvSpPr>
        <p:spPr/>
        <p:txBody>
          <a:bodyPr/>
          <a:lstStyle/>
          <a:p>
            <a:r>
              <a:rPr lang="en-AU" dirty="0"/>
              <a:t>Identify your most common actions/responses to this scenario</a:t>
            </a:r>
          </a:p>
          <a:p>
            <a:pPr lvl="1"/>
            <a:r>
              <a:rPr lang="en-AU" dirty="0"/>
              <a:t> Avoidance? </a:t>
            </a:r>
          </a:p>
          <a:p>
            <a:pPr lvl="1"/>
            <a:r>
              <a:rPr lang="en-AU" dirty="0"/>
              <a:t>Withdrawal? </a:t>
            </a:r>
          </a:p>
          <a:p>
            <a:pPr lvl="1"/>
            <a:r>
              <a:rPr lang="en-AU" dirty="0"/>
              <a:t>Unworkable action?</a:t>
            </a:r>
          </a:p>
          <a:p>
            <a:pPr lvl="1"/>
            <a:r>
              <a:rPr lang="en-AU" dirty="0"/>
              <a:t> Opting out? </a:t>
            </a:r>
          </a:p>
          <a:p>
            <a:pPr lvl="1"/>
            <a:r>
              <a:rPr lang="en-AU" dirty="0"/>
              <a:t>Racing thoughts</a:t>
            </a:r>
            <a:r>
              <a:rPr lang="en-AU" dirty="0" smtClean="0"/>
              <a:t>?</a:t>
            </a:r>
          </a:p>
          <a:p>
            <a:pPr lvl="1"/>
            <a:r>
              <a:rPr lang="en-AU" dirty="0" smtClean="0"/>
              <a:t>Etc. Etc…….</a:t>
            </a:r>
            <a:endParaRPr lang="en-AU" dirty="0"/>
          </a:p>
          <a:p>
            <a:pPr marL="0" indent="0">
              <a:buNone/>
            </a:pPr>
            <a:endParaRPr lang="en-AU" dirty="0"/>
          </a:p>
        </p:txBody>
      </p:sp>
    </p:spTree>
    <p:extLst>
      <p:ext uri="{BB962C8B-B14F-4D97-AF65-F5344CB8AC3E}">
        <p14:creationId xmlns:p14="http://schemas.microsoft.com/office/powerpoint/2010/main" val="3839218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a:t>Step 2	</a:t>
            </a:r>
            <a:r>
              <a:rPr lang="en-AU" sz="2800" b="1" dirty="0" smtClean="0"/>
              <a:t>TAKING </a:t>
            </a:r>
            <a:r>
              <a:rPr lang="en-AU" sz="2800" b="1" dirty="0"/>
              <a:t>A TRANSCENDENT </a:t>
            </a:r>
            <a:r>
              <a:rPr lang="en-AU" sz="2800" b="1" dirty="0" smtClean="0"/>
              <a:t>PERSPECTIVE</a:t>
            </a:r>
            <a:endParaRPr lang="en-AU" dirty="0"/>
          </a:p>
        </p:txBody>
      </p:sp>
      <p:sp>
        <p:nvSpPr>
          <p:cNvPr id="3" name="Content Placeholder 2"/>
          <p:cNvSpPr>
            <a:spLocks noGrp="1"/>
          </p:cNvSpPr>
          <p:nvPr>
            <p:ph idx="1"/>
          </p:nvPr>
        </p:nvSpPr>
        <p:spPr/>
        <p:txBody>
          <a:bodyPr/>
          <a:lstStyle/>
          <a:p>
            <a:pPr marL="0" indent="0">
              <a:buNone/>
            </a:pPr>
            <a:r>
              <a:rPr lang="en-AU" sz="2400" dirty="0" smtClean="0"/>
              <a:t>An </a:t>
            </a:r>
            <a:r>
              <a:rPr lang="en-AU" sz="2400" dirty="0"/>
              <a:t>Overview effect has recently been identified by those who view the earth from space.</a:t>
            </a:r>
          </a:p>
          <a:p>
            <a:pPr marL="0" indent="0">
              <a:buNone/>
            </a:pPr>
            <a:r>
              <a:rPr lang="en-AU" sz="2400" dirty="0"/>
              <a:t>That is in the vastness of space the earth stands out as a miracle of life, organic movement and colour.  Suddenly the planet is seen as a whole and all people and in fact all life forms become part of a whole ecosystem. </a:t>
            </a:r>
            <a:endParaRPr lang="en-AU" sz="2400" dirty="0" smtClean="0"/>
          </a:p>
          <a:p>
            <a:pPr marL="0" indent="0">
              <a:buNone/>
            </a:pPr>
            <a:r>
              <a:rPr lang="en-AU" sz="2400" dirty="0" smtClean="0"/>
              <a:t>The </a:t>
            </a:r>
            <a:r>
              <a:rPr lang="en-AU" sz="2400" dirty="0"/>
              <a:t>atmosphere which forms our normal perception of the sky is a single gossamer thin whole within which weather happens. This effect has caused many who experience it, to develop a new sense of value regarding our common experience rather than what divides us.</a:t>
            </a:r>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32</a:t>
            </a:fld>
            <a:endParaRPr lang="en-US" dirty="0"/>
          </a:p>
        </p:txBody>
      </p:sp>
    </p:spTree>
    <p:extLst>
      <p:ext uri="{BB962C8B-B14F-4D97-AF65-F5344CB8AC3E}">
        <p14:creationId xmlns:p14="http://schemas.microsoft.com/office/powerpoint/2010/main" val="3023086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156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solidFill>
                  <a:schemeClr val="bg1"/>
                </a:solidFill>
              </a:rPr>
              <a:t>A Radical Perspective</a:t>
            </a:r>
            <a:endParaRPr lang="en-AU" dirty="0">
              <a:solidFill>
                <a:schemeClr val="bg1"/>
              </a:solidFill>
            </a:endParaRPr>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33</a:t>
            </a:fld>
            <a:endParaRPr lang="en-US" dirty="0"/>
          </a:p>
        </p:txBody>
      </p:sp>
    </p:spTree>
    <p:extLst>
      <p:ext uri="{BB962C8B-B14F-4D97-AF65-F5344CB8AC3E}">
        <p14:creationId xmlns:p14="http://schemas.microsoft.com/office/powerpoint/2010/main" val="1643692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0"/>
            <a:ext cx="12293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solidFill>
                  <a:schemeClr val="bg1"/>
                </a:solidFill>
              </a:rPr>
              <a:t>A Radical Perspective</a:t>
            </a:r>
            <a:endParaRPr lang="en-AU" dirty="0">
              <a:solidFill>
                <a:schemeClr val="bg1"/>
              </a:solidFill>
            </a:endParaRPr>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34</a:t>
            </a:fld>
            <a:endParaRPr lang="en-US" dirty="0"/>
          </a:p>
        </p:txBody>
      </p:sp>
    </p:spTree>
    <p:extLst>
      <p:ext uri="{BB962C8B-B14F-4D97-AF65-F5344CB8AC3E}">
        <p14:creationId xmlns:p14="http://schemas.microsoft.com/office/powerpoint/2010/main" val="1481771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35</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95840" cy="760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solidFill>
                  <a:schemeClr val="bg1"/>
                </a:solidFill>
              </a:rPr>
              <a:t>A Radical Perspective</a:t>
            </a:r>
            <a:endParaRPr lang="en-AU" dirty="0">
              <a:solidFill>
                <a:schemeClr val="bg1"/>
              </a:solidFill>
            </a:endParaRPr>
          </a:p>
        </p:txBody>
      </p:sp>
    </p:spTree>
    <p:extLst>
      <p:ext uri="{BB962C8B-B14F-4D97-AF65-F5344CB8AC3E}">
        <p14:creationId xmlns:p14="http://schemas.microsoft.com/office/powerpoint/2010/main" val="2590789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Step 2  </a:t>
            </a:r>
            <a:br>
              <a:rPr lang="en-AU" sz="3200" dirty="0" smtClean="0"/>
            </a:br>
            <a:r>
              <a:rPr lang="en-AU" sz="3200" b="1" dirty="0" smtClean="0"/>
              <a:t>Exercise  </a:t>
            </a:r>
            <a:r>
              <a:rPr lang="en-AU" sz="3200" b="1"/>
              <a:t>1 </a:t>
            </a:r>
            <a:r>
              <a:rPr lang="en-AU" sz="3200" b="1" smtClean="0"/>
              <a:t>Meditation </a:t>
            </a:r>
            <a:r>
              <a:rPr lang="en-AU" sz="3200" b="1" dirty="0"/>
              <a:t>on perspective  </a:t>
            </a:r>
            <a:r>
              <a:rPr lang="en-AU" sz="3200" b="1" dirty="0" smtClean="0"/>
              <a:t>taking</a:t>
            </a:r>
            <a:endParaRPr lang="en-AU" dirty="0"/>
          </a:p>
        </p:txBody>
      </p:sp>
      <p:sp>
        <p:nvSpPr>
          <p:cNvPr id="3" name="Content Placeholder 2"/>
          <p:cNvSpPr>
            <a:spLocks noGrp="1"/>
          </p:cNvSpPr>
          <p:nvPr>
            <p:ph idx="1"/>
          </p:nvPr>
        </p:nvSpPr>
        <p:spPr>
          <a:xfrm>
            <a:off x="457200" y="1600200"/>
            <a:ext cx="8686800" cy="5257800"/>
          </a:xfrm>
        </p:spPr>
        <p:txBody>
          <a:bodyPr/>
          <a:lstStyle/>
          <a:p>
            <a:pPr marL="0" indent="0">
              <a:buNone/>
            </a:pPr>
            <a:r>
              <a:rPr lang="en-AU" sz="2200" dirty="0" smtClean="0"/>
              <a:t>From </a:t>
            </a:r>
            <a:r>
              <a:rPr lang="en-AU" sz="2200" dirty="0"/>
              <a:t>a place of distance, vastness,  clarity,  stillness </a:t>
            </a:r>
          </a:p>
          <a:p>
            <a:pPr marL="0" indent="0">
              <a:buNone/>
            </a:pPr>
            <a:r>
              <a:rPr lang="en-AU" sz="2200" dirty="0"/>
              <a:t>Now if you can observe your own consciousness, in that consciousness you will find a transcendent overview.  </a:t>
            </a:r>
          </a:p>
          <a:p>
            <a:pPr marL="0" indent="0">
              <a:buNone/>
            </a:pPr>
            <a:r>
              <a:rPr lang="en-AU" sz="2200" dirty="0"/>
              <a:t>There is a part of you that is the observer of your life that which constantly observes your experiences, emotions, thoughts and sensations.  </a:t>
            </a:r>
          </a:p>
          <a:p>
            <a:pPr marL="0" indent="0">
              <a:buNone/>
            </a:pPr>
            <a:r>
              <a:rPr lang="en-AU" sz="2200" dirty="0"/>
              <a:t>This form of awareness is pure and objective.  </a:t>
            </a:r>
          </a:p>
          <a:p>
            <a:pPr marL="0" indent="0">
              <a:buNone/>
            </a:pPr>
            <a:r>
              <a:rPr lang="en-AU" sz="2200" dirty="0"/>
              <a:t>When you tap into it, you will find it has the quality of being open, curious and </a:t>
            </a:r>
            <a:r>
              <a:rPr lang="en-AU" sz="2200" dirty="0" smtClean="0"/>
              <a:t>non-judgemental.</a:t>
            </a:r>
            <a:endParaRPr lang="en-AU" sz="2200" dirty="0"/>
          </a:p>
          <a:p>
            <a:pPr marL="0" indent="0">
              <a:buNone/>
            </a:pPr>
            <a:r>
              <a:rPr lang="en-AU" sz="2200" dirty="0"/>
              <a:t>This transcendent experience, like the sky, forms the context for </a:t>
            </a:r>
            <a:r>
              <a:rPr lang="en-AU" sz="2200" dirty="0" smtClean="0"/>
              <a:t>your </a:t>
            </a:r>
            <a:r>
              <a:rPr lang="en-AU" sz="2200" dirty="0"/>
              <a:t>life experience.  </a:t>
            </a:r>
            <a:r>
              <a:rPr lang="en-AU" sz="2200" dirty="0" smtClean="0"/>
              <a:t> Your </a:t>
            </a:r>
            <a:r>
              <a:rPr lang="en-AU" sz="2200" dirty="0"/>
              <a:t>day to day experience and thoughts, feelings, sensations, memories, worries and rumination  form  the content of your story, which like the weather which is continually changing. </a:t>
            </a:r>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36</a:t>
            </a:fld>
            <a:endParaRPr lang="en-US" dirty="0"/>
          </a:p>
        </p:txBody>
      </p:sp>
    </p:spTree>
    <p:extLst>
      <p:ext uri="{BB962C8B-B14F-4D97-AF65-F5344CB8AC3E}">
        <p14:creationId xmlns:p14="http://schemas.microsoft.com/office/powerpoint/2010/main" val="2371623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Step 2  </a:t>
            </a:r>
            <a:br>
              <a:rPr lang="en-AU" sz="3200" dirty="0" smtClean="0"/>
            </a:br>
            <a:r>
              <a:rPr lang="en-AU" sz="3200" b="1" dirty="0" smtClean="0"/>
              <a:t>Exercise  2 Good </a:t>
            </a:r>
            <a:r>
              <a:rPr lang="en-AU" sz="3200" b="1" dirty="0"/>
              <a:t>Bad or More</a:t>
            </a:r>
            <a:r>
              <a:rPr lang="en-AU" sz="3200" b="1" dirty="0" smtClean="0"/>
              <a:t>?</a:t>
            </a:r>
            <a:endParaRPr lang="en-AU" dirty="0"/>
          </a:p>
        </p:txBody>
      </p:sp>
      <p:sp>
        <p:nvSpPr>
          <p:cNvPr id="3" name="Content Placeholder 2"/>
          <p:cNvSpPr>
            <a:spLocks noGrp="1"/>
          </p:cNvSpPr>
          <p:nvPr>
            <p:ph idx="1"/>
          </p:nvPr>
        </p:nvSpPr>
        <p:spPr/>
        <p:txBody>
          <a:bodyPr/>
          <a:lstStyle/>
          <a:p>
            <a:r>
              <a:rPr lang="en-AU" sz="2800" dirty="0" smtClean="0"/>
              <a:t>Think </a:t>
            </a:r>
            <a:r>
              <a:rPr lang="en-AU" sz="2800" dirty="0"/>
              <a:t>of all the good aspects of yourself that  you and others that know you would be able to identify</a:t>
            </a:r>
            <a:r>
              <a:rPr lang="en-AU" sz="2800" dirty="0" smtClean="0"/>
              <a:t>.</a:t>
            </a:r>
          </a:p>
          <a:p>
            <a:r>
              <a:rPr lang="en-AU" sz="2800" dirty="0" smtClean="0"/>
              <a:t>Think </a:t>
            </a:r>
            <a:r>
              <a:rPr lang="en-AU" sz="2800" dirty="0"/>
              <a:t>of all the bad aspects of yourself that  you and others that know you would be able to identify</a:t>
            </a:r>
            <a:r>
              <a:rPr lang="en-AU" sz="2800" dirty="0" smtClean="0"/>
              <a:t>.</a:t>
            </a:r>
          </a:p>
          <a:p>
            <a:r>
              <a:rPr lang="en-AU" sz="2800" dirty="0" smtClean="0"/>
              <a:t>Which </a:t>
            </a:r>
            <a:r>
              <a:rPr lang="en-AU" sz="2800" dirty="0"/>
              <a:t>one of these stories is you</a:t>
            </a:r>
            <a:r>
              <a:rPr lang="en-AU" sz="2800" dirty="0" smtClean="0"/>
              <a:t>?</a:t>
            </a:r>
          </a:p>
          <a:p>
            <a:r>
              <a:rPr lang="en-AU" sz="2800" dirty="0" smtClean="0"/>
              <a:t>Is </a:t>
            </a:r>
            <a:r>
              <a:rPr lang="en-AU" sz="2800" dirty="0"/>
              <a:t>there More?   -  If every story in your life  was told would there still be more?</a:t>
            </a:r>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37</a:t>
            </a:fld>
            <a:endParaRPr lang="en-US" dirty="0"/>
          </a:p>
        </p:txBody>
      </p:sp>
    </p:spTree>
    <p:extLst>
      <p:ext uri="{BB962C8B-B14F-4D97-AF65-F5344CB8AC3E}">
        <p14:creationId xmlns:p14="http://schemas.microsoft.com/office/powerpoint/2010/main" val="2167241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Step 2   Exercise  3  </a:t>
            </a:r>
            <a:r>
              <a:rPr lang="en-AU" sz="2800" dirty="0"/>
              <a:t>Transcendence and Perspective </a:t>
            </a:r>
            <a:r>
              <a:rPr lang="en-AU" sz="2800" dirty="0" smtClean="0"/>
              <a:t>taking</a:t>
            </a:r>
            <a:endParaRPr lang="en-AU" dirty="0"/>
          </a:p>
        </p:txBody>
      </p:sp>
      <p:sp>
        <p:nvSpPr>
          <p:cNvPr id="3" name="Content Placeholder 2"/>
          <p:cNvSpPr>
            <a:spLocks noGrp="1"/>
          </p:cNvSpPr>
          <p:nvPr>
            <p:ph idx="1"/>
          </p:nvPr>
        </p:nvSpPr>
        <p:spPr/>
        <p:txBody>
          <a:bodyPr/>
          <a:lstStyle/>
          <a:p>
            <a:r>
              <a:rPr lang="en-AU" sz="2400" dirty="0" smtClean="0"/>
              <a:t>Cultivating </a:t>
            </a:r>
            <a:r>
              <a:rPr lang="en-AU" sz="2400" dirty="0"/>
              <a:t>your capacity for transcendent perspective taking will allow you the capacity to observe with openness interest and curiosity and non judgement your whole life experience.</a:t>
            </a:r>
          </a:p>
          <a:p>
            <a:r>
              <a:rPr lang="en-AU" sz="2400" dirty="0"/>
              <a:t>You can in that place understand how our internally different frameworks of thinking lead to conflicting decisions  e.g. fast and slow thinking, or organising versus meaning making thinking.</a:t>
            </a:r>
          </a:p>
          <a:p>
            <a:r>
              <a:rPr lang="en-AU" sz="2400" dirty="0"/>
              <a:t>Utilising the above exercises can assist you to get in touch with the here and now and take a present moment perspective</a:t>
            </a:r>
            <a:r>
              <a:rPr lang="en-AU" sz="2400" dirty="0" smtClean="0"/>
              <a:t>.</a:t>
            </a:r>
          </a:p>
          <a:p>
            <a:pPr marL="0" indent="0">
              <a:buNone/>
            </a:pPr>
            <a:endParaRPr lang="en-AU" sz="2400" dirty="0"/>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38</a:t>
            </a:fld>
            <a:endParaRPr lang="en-US" dirty="0"/>
          </a:p>
        </p:txBody>
      </p:sp>
    </p:spTree>
    <p:extLst>
      <p:ext uri="{BB962C8B-B14F-4D97-AF65-F5344CB8AC3E}">
        <p14:creationId xmlns:p14="http://schemas.microsoft.com/office/powerpoint/2010/main" val="3666055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b="1" dirty="0" smtClean="0"/>
              <a:t>STEP3 Exercise  3</a:t>
            </a:r>
            <a:br>
              <a:rPr lang="en-AU" sz="3200" b="1" dirty="0" smtClean="0"/>
            </a:br>
            <a:r>
              <a:rPr lang="en-AU" sz="3200" b="1" dirty="0" smtClean="0"/>
              <a:t> Transcendence and Perspective taking</a:t>
            </a:r>
            <a:endParaRPr lang="en-AU" dirty="0"/>
          </a:p>
        </p:txBody>
      </p:sp>
      <p:sp>
        <p:nvSpPr>
          <p:cNvPr id="3" name="Content Placeholder 2"/>
          <p:cNvSpPr>
            <a:spLocks noGrp="1"/>
          </p:cNvSpPr>
          <p:nvPr>
            <p:ph idx="1"/>
          </p:nvPr>
        </p:nvSpPr>
        <p:spPr>
          <a:xfrm>
            <a:off x="457200" y="5105400"/>
            <a:ext cx="8229600" cy="685800"/>
          </a:xfrm>
        </p:spPr>
        <p:txBody>
          <a:bodyPr/>
          <a:lstStyle/>
          <a:p>
            <a:pPr marL="0" indent="0">
              <a:buNone/>
            </a:pPr>
            <a:r>
              <a:rPr lang="en-AU" b="1" i="1" dirty="0" smtClean="0">
                <a:solidFill>
                  <a:srgbClr val="002060"/>
                </a:solidFill>
              </a:rPr>
              <a:t>OPAL – Openness, Presence, Acceptance, Light</a:t>
            </a:r>
            <a:endParaRPr lang="en-AU" b="1" i="1" dirty="0">
              <a:solidFill>
                <a:srgbClr val="002060"/>
              </a:solidFill>
            </a:endParaRPr>
          </a:p>
          <a:p>
            <a:endParaRPr lang="en-AU" dirty="0"/>
          </a:p>
        </p:txBody>
      </p:sp>
      <p:sp>
        <p:nvSpPr>
          <p:cNvPr id="4" name="Footer Placeholder 3"/>
          <p:cNvSpPr>
            <a:spLocks noGrp="1"/>
          </p:cNvSpPr>
          <p:nvPr>
            <p:ph type="ftr" sz="quarter" idx="11"/>
          </p:nvPr>
        </p:nvSpPr>
        <p:spPr/>
        <p:txBody>
          <a:bodyPr/>
          <a:lstStyle/>
          <a:p>
            <a:pPr>
              <a:defRPr/>
            </a:pPr>
            <a:r>
              <a:rPr lang="en-AU" dirty="0" smtClean="0">
                <a:solidFill>
                  <a:prstClr val="black">
                    <a:tint val="75000"/>
                  </a:prstClr>
                </a:solidFill>
              </a:rPr>
              <a:t>Developed from ACT in a Nutshell  © Russ Harris 2008            www.actmindfully.com.au             russharris@actmindfully.com.au</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solidFill>
                  <a:prstClr val="black">
                    <a:tint val="75000"/>
                  </a:prstClr>
                </a:solidFill>
              </a:rPr>
              <a:pPr>
                <a:defRPr/>
              </a:pPr>
              <a:t>39</a:t>
            </a:fld>
            <a:endParaRPr lang="en-US" dirty="0">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028075" y="1233471"/>
            <a:ext cx="33926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02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AU" sz="2800" b="1" dirty="0" smtClean="0"/>
              <a:t>Acceptance and Commitment Therapy</a:t>
            </a:r>
            <a:endParaRPr lang="en-AU" sz="2800" dirty="0" smtClean="0"/>
          </a:p>
        </p:txBody>
      </p:sp>
      <p:sp>
        <p:nvSpPr>
          <p:cNvPr id="3" name="Content Placeholder 2"/>
          <p:cNvSpPr>
            <a:spLocks noGrp="1"/>
          </p:cNvSpPr>
          <p:nvPr>
            <p:ph idx="1"/>
          </p:nvPr>
        </p:nvSpPr>
        <p:spPr/>
        <p:txBody>
          <a:bodyPr rtlCol="0">
            <a:normAutofit fontScale="85000" lnSpcReduction="20000"/>
          </a:bodyPr>
          <a:lstStyle/>
          <a:p>
            <a:pPr marL="0" indent="0" eaLnBrk="1" fontAlgn="auto" hangingPunct="1">
              <a:spcAft>
                <a:spcPts val="0"/>
              </a:spcAft>
              <a:buNone/>
              <a:defRPr/>
            </a:pPr>
            <a:r>
              <a:rPr lang="en-AU" sz="3300" b="1" dirty="0"/>
              <a:t>ACT  - in brief </a:t>
            </a:r>
          </a:p>
          <a:p>
            <a:pPr lvl="1" eaLnBrk="1" fontAlgn="auto" hangingPunct="1">
              <a:spcAft>
                <a:spcPts val="0"/>
              </a:spcAft>
              <a:defRPr/>
            </a:pPr>
            <a:r>
              <a:rPr lang="en-AU" dirty="0"/>
              <a:t>increase flexibility in the context of your life</a:t>
            </a:r>
          </a:p>
          <a:p>
            <a:pPr lvl="1" eaLnBrk="1" fontAlgn="auto" hangingPunct="1">
              <a:spcAft>
                <a:spcPts val="0"/>
              </a:spcAft>
              <a:defRPr/>
            </a:pPr>
            <a:r>
              <a:rPr lang="en-AU" dirty="0"/>
              <a:t>engage in  activity based on your values</a:t>
            </a:r>
          </a:p>
          <a:p>
            <a:pPr lvl="1" eaLnBrk="1" fontAlgn="auto" hangingPunct="1">
              <a:spcAft>
                <a:spcPts val="0"/>
              </a:spcAft>
              <a:defRPr/>
            </a:pPr>
            <a:r>
              <a:rPr lang="en-AU" dirty="0"/>
              <a:t>deal effectively with difficult thoughts, emotions, or sensations. </a:t>
            </a:r>
          </a:p>
          <a:p>
            <a:pPr marL="0" indent="0">
              <a:buNone/>
            </a:pPr>
            <a:r>
              <a:rPr lang="en-AU" b="1" dirty="0"/>
              <a:t>ACT six strategies</a:t>
            </a:r>
            <a:endParaRPr lang="en-AU" sz="4000" dirty="0"/>
          </a:p>
          <a:p>
            <a:pPr lvl="1"/>
            <a:r>
              <a:rPr lang="en-AU" dirty="0"/>
              <a:t>Acceptance and willingness</a:t>
            </a:r>
            <a:endParaRPr lang="en-AU" sz="4000" dirty="0"/>
          </a:p>
          <a:p>
            <a:pPr lvl="1"/>
            <a:r>
              <a:rPr lang="en-AU" dirty="0"/>
              <a:t>Cognitive Defusion</a:t>
            </a:r>
            <a:endParaRPr lang="en-AU" sz="4000" dirty="0"/>
          </a:p>
          <a:p>
            <a:pPr lvl="1"/>
            <a:r>
              <a:rPr lang="en-AU" dirty="0"/>
              <a:t>Being Present</a:t>
            </a:r>
            <a:endParaRPr lang="en-AU" sz="4000" dirty="0"/>
          </a:p>
          <a:p>
            <a:pPr lvl="1"/>
            <a:r>
              <a:rPr lang="en-AU" dirty="0"/>
              <a:t>The observant self</a:t>
            </a:r>
            <a:endParaRPr lang="en-AU" sz="4000" dirty="0"/>
          </a:p>
          <a:p>
            <a:pPr lvl="1"/>
            <a:r>
              <a:rPr lang="en-AU" dirty="0"/>
              <a:t>Values focussed living</a:t>
            </a:r>
            <a:endParaRPr lang="en-AU" sz="4000" dirty="0"/>
          </a:p>
          <a:p>
            <a:pPr lvl="1"/>
            <a:r>
              <a:rPr lang="en-AU" dirty="0"/>
              <a:t>Committed action</a:t>
            </a:r>
            <a:endParaRPr lang="en-AU" sz="4000" dirty="0"/>
          </a:p>
          <a:p>
            <a:pPr lvl="1" eaLnBrk="1" fontAlgn="auto" hangingPunct="1">
              <a:spcAft>
                <a:spcPts val="0"/>
              </a:spcAft>
              <a:defRPr/>
            </a:pPr>
            <a:endParaRPr lang="en-AU" dirty="0" smtClean="0"/>
          </a:p>
        </p:txBody>
      </p:sp>
      <p:sp>
        <p:nvSpPr>
          <p:cNvPr id="4" name="Slide Number Placeholder 3"/>
          <p:cNvSpPr>
            <a:spLocks noGrp="1"/>
          </p:cNvSpPr>
          <p:nvPr>
            <p:ph type="sldNum" sz="quarter" idx="12"/>
          </p:nvPr>
        </p:nvSpPr>
        <p:spPr/>
        <p:txBody>
          <a:bodyPr/>
          <a:lstStyle/>
          <a:p>
            <a:pPr>
              <a:defRPr/>
            </a:pPr>
            <a:fld id="{C039F157-BA7D-4171-8CBF-0763E821E31F}" type="slidenum">
              <a:rPr lang="en-US"/>
              <a:pPr>
                <a:defRPr/>
              </a:pPr>
              <a:t>4</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extLst>
      <p:ext uri="{BB962C8B-B14F-4D97-AF65-F5344CB8AC3E}">
        <p14:creationId xmlns:p14="http://schemas.microsoft.com/office/powerpoint/2010/main" val="3753367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OPAL</a:t>
            </a:r>
            <a:endParaRPr lang="en-AU" dirty="0"/>
          </a:p>
        </p:txBody>
      </p:sp>
      <p:sp>
        <p:nvSpPr>
          <p:cNvPr id="3" name="Content Placeholder 2"/>
          <p:cNvSpPr>
            <a:spLocks noGrp="1"/>
          </p:cNvSpPr>
          <p:nvPr>
            <p:ph idx="1"/>
          </p:nvPr>
        </p:nvSpPr>
        <p:spPr>
          <a:xfrm>
            <a:off x="457200" y="1371600"/>
            <a:ext cx="8229600" cy="4525963"/>
          </a:xfrm>
        </p:spPr>
        <p:txBody>
          <a:bodyPr/>
          <a:lstStyle/>
          <a:p>
            <a:r>
              <a:rPr lang="en-AU" sz="2800" dirty="0" smtClean="0"/>
              <a:t>Openness</a:t>
            </a:r>
          </a:p>
          <a:p>
            <a:pPr lvl="1"/>
            <a:r>
              <a:rPr lang="en-AU" sz="2400" dirty="0" smtClean="0"/>
              <a:t>Expand your capacity to observe , participate, acknowledge vulnerability</a:t>
            </a:r>
          </a:p>
          <a:p>
            <a:r>
              <a:rPr lang="en-AU" sz="2800" dirty="0" smtClean="0"/>
              <a:t>Presence</a:t>
            </a:r>
          </a:p>
          <a:p>
            <a:pPr lvl="1"/>
            <a:r>
              <a:rPr lang="en-AU" sz="2400" dirty="0" smtClean="0"/>
              <a:t>Compassionate, focussed, being with</a:t>
            </a:r>
          </a:p>
          <a:p>
            <a:r>
              <a:rPr lang="en-AU" sz="2800" dirty="0" smtClean="0"/>
              <a:t>Acceptance</a:t>
            </a:r>
          </a:p>
          <a:p>
            <a:pPr lvl="1"/>
            <a:r>
              <a:rPr lang="en-AU" sz="2400" dirty="0" smtClean="0"/>
              <a:t>Suspend judgement, welcome experience</a:t>
            </a:r>
          </a:p>
          <a:p>
            <a:r>
              <a:rPr lang="en-AU" sz="2800" dirty="0" smtClean="0"/>
              <a:t>Light </a:t>
            </a:r>
          </a:p>
          <a:p>
            <a:pPr lvl="1"/>
            <a:r>
              <a:rPr lang="en-AU" sz="2400" dirty="0" smtClean="0"/>
              <a:t>Illuminate the experience and lighten the burden</a:t>
            </a:r>
            <a:endParaRPr lang="en-AU" sz="2400"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40</a:t>
            </a:fld>
            <a:endParaRPr lang="en-US" dirty="0"/>
          </a:p>
        </p:txBody>
      </p:sp>
    </p:spTree>
    <p:extLst>
      <p:ext uri="{BB962C8B-B14F-4D97-AF65-F5344CB8AC3E}">
        <p14:creationId xmlns:p14="http://schemas.microsoft.com/office/powerpoint/2010/main" val="2642450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Step 2   Exercise  3  </a:t>
            </a:r>
            <a:r>
              <a:rPr lang="en-AU" sz="2800" dirty="0"/>
              <a:t>Transcendence and Perspective </a:t>
            </a:r>
            <a:r>
              <a:rPr lang="en-AU" sz="2800" dirty="0" smtClean="0"/>
              <a:t>taking</a:t>
            </a:r>
            <a:endParaRPr lang="en-AU" dirty="0"/>
          </a:p>
        </p:txBody>
      </p:sp>
      <p:sp>
        <p:nvSpPr>
          <p:cNvPr id="3" name="Content Placeholder 2"/>
          <p:cNvSpPr>
            <a:spLocks noGrp="1"/>
          </p:cNvSpPr>
          <p:nvPr>
            <p:ph idx="1"/>
          </p:nvPr>
        </p:nvSpPr>
        <p:spPr/>
        <p:txBody>
          <a:bodyPr/>
          <a:lstStyle/>
          <a:p>
            <a:r>
              <a:rPr lang="en-AU" sz="2800" dirty="0"/>
              <a:t>Consider the scenario for which you have not forgiven yourself </a:t>
            </a:r>
            <a:r>
              <a:rPr lang="en-AU" sz="2800" dirty="0" smtClean="0"/>
              <a:t>using OPAL:</a:t>
            </a:r>
            <a:endParaRPr lang="en-AU" sz="2800" dirty="0"/>
          </a:p>
          <a:p>
            <a:pPr marL="0" lvl="0" indent="0" algn="ctr">
              <a:buNone/>
            </a:pPr>
            <a:r>
              <a:rPr lang="en-AU" sz="2800" b="1" dirty="0" smtClean="0"/>
              <a:t>Openness, Presence, Acceptance, Lightness</a:t>
            </a:r>
            <a:endParaRPr lang="en-AU" sz="2800" dirty="0"/>
          </a:p>
          <a:p>
            <a:endParaRPr lang="en-AU" sz="2800" dirty="0"/>
          </a:p>
          <a:p>
            <a:pPr lvl="1"/>
            <a:r>
              <a:rPr lang="en-AU" sz="2400" dirty="0"/>
              <a:t>What disconnects you from a transcendent perspective?</a:t>
            </a:r>
          </a:p>
          <a:p>
            <a:pPr lvl="1"/>
            <a:endParaRPr lang="en-AU" sz="2400" dirty="0"/>
          </a:p>
          <a:p>
            <a:pPr lvl="1"/>
            <a:r>
              <a:rPr lang="en-AU" sz="2400" dirty="0"/>
              <a:t>What stories/responses do you commonly get stuck in</a:t>
            </a:r>
            <a:r>
              <a:rPr lang="en-AU" sz="2400" dirty="0" smtClean="0"/>
              <a:t>?</a:t>
            </a:r>
            <a:endParaRPr lang="en-AU" sz="2400" dirty="0"/>
          </a:p>
          <a:p>
            <a:pPr marL="452438" lvl="1" indent="0">
              <a:buNone/>
            </a:pPr>
            <a:r>
              <a:rPr lang="en-AU" sz="2400" dirty="0"/>
              <a:t> </a:t>
            </a:r>
          </a:p>
          <a:p>
            <a:pPr lvl="1"/>
            <a:r>
              <a:rPr lang="en-AU" sz="2400" dirty="0"/>
              <a:t>How do you close down openness, interest, curiosity and non judgement?</a:t>
            </a:r>
          </a:p>
          <a:p>
            <a:pPr marL="0" indent="0">
              <a:buNone/>
            </a:pPr>
            <a:endParaRPr lang="en-AU" sz="2400" dirty="0"/>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41</a:t>
            </a:fld>
            <a:endParaRPr lang="en-US" dirty="0"/>
          </a:p>
        </p:txBody>
      </p:sp>
    </p:spTree>
    <p:extLst>
      <p:ext uri="{BB962C8B-B14F-4D97-AF65-F5344CB8AC3E}">
        <p14:creationId xmlns:p14="http://schemas.microsoft.com/office/powerpoint/2010/main" val="4080183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Step 3	</a:t>
            </a:r>
            <a:r>
              <a:rPr lang="en-AU" b="1" dirty="0" smtClean="0"/>
              <a:t>Values </a:t>
            </a:r>
            <a:r>
              <a:rPr lang="en-AU" b="1" dirty="0"/>
              <a:t>and Transgressions</a:t>
            </a:r>
            <a:r>
              <a:rPr lang="en-AU" dirty="0"/>
              <a:t/>
            </a:r>
            <a:br>
              <a:rPr lang="en-AU" dirty="0"/>
            </a:br>
            <a:endParaRPr lang="en-AU" dirty="0"/>
          </a:p>
        </p:txBody>
      </p:sp>
      <p:sp>
        <p:nvSpPr>
          <p:cNvPr id="3" name="Content Placeholder 2"/>
          <p:cNvSpPr>
            <a:spLocks noGrp="1"/>
          </p:cNvSpPr>
          <p:nvPr>
            <p:ph idx="1"/>
          </p:nvPr>
        </p:nvSpPr>
        <p:spPr/>
        <p:txBody>
          <a:bodyPr/>
          <a:lstStyle/>
          <a:p>
            <a:endParaRPr lang="en-AU" dirty="0" smtClean="0"/>
          </a:p>
          <a:p>
            <a:endParaRPr lang="en-AU" dirty="0" smtClean="0"/>
          </a:p>
          <a:p>
            <a:pPr marL="0" indent="0" algn="ctr">
              <a:buNone/>
            </a:pPr>
            <a:r>
              <a:rPr lang="en-AU" dirty="0" smtClean="0"/>
              <a:t>That </a:t>
            </a:r>
            <a:r>
              <a:rPr lang="en-AU" dirty="0"/>
              <a:t>which is most unforgiveable is that which deliberately </a:t>
            </a:r>
            <a:r>
              <a:rPr lang="en-AU" dirty="0" smtClean="0"/>
              <a:t>or consciously </a:t>
            </a:r>
          </a:p>
          <a:p>
            <a:pPr marL="0" indent="0" algn="ctr">
              <a:buNone/>
            </a:pPr>
            <a:r>
              <a:rPr lang="en-AU" dirty="0" smtClean="0"/>
              <a:t>contravenes </a:t>
            </a:r>
            <a:r>
              <a:rPr lang="en-AU" dirty="0"/>
              <a:t>our values. </a:t>
            </a:r>
            <a:endParaRPr lang="en-AU" dirty="0" smtClean="0"/>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42</a:t>
            </a:fld>
            <a:endParaRPr lang="en-US" dirty="0"/>
          </a:p>
        </p:txBody>
      </p:sp>
    </p:spTree>
    <p:extLst>
      <p:ext uri="{BB962C8B-B14F-4D97-AF65-F5344CB8AC3E}">
        <p14:creationId xmlns:p14="http://schemas.microsoft.com/office/powerpoint/2010/main" val="1987205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Step 3	</a:t>
            </a:r>
            <a:r>
              <a:rPr lang="en-AU" b="1" dirty="0" smtClean="0"/>
              <a:t>Values </a:t>
            </a:r>
            <a:r>
              <a:rPr lang="en-AU" b="1" dirty="0"/>
              <a:t>and Transgressions</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Consider </a:t>
            </a:r>
            <a:r>
              <a:rPr lang="en-AU" dirty="0"/>
              <a:t>the following list of values compiled by Russ Harris in the Happiness trap</a:t>
            </a:r>
            <a:r>
              <a:rPr lang="en-AU" dirty="0" smtClean="0"/>
              <a:t>.</a:t>
            </a:r>
          </a:p>
          <a:p>
            <a:r>
              <a:rPr lang="en-AU" dirty="0" smtClean="0"/>
              <a:t>Identify </a:t>
            </a:r>
            <a:r>
              <a:rPr lang="en-AU" dirty="0"/>
              <a:t>the  values that you hold to be important that may have been areas that have been undermined or transgressed  in the scenario you have identified:</a:t>
            </a:r>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43</a:t>
            </a:fld>
            <a:endParaRPr lang="en-US" dirty="0"/>
          </a:p>
        </p:txBody>
      </p:sp>
    </p:spTree>
    <p:extLst>
      <p:ext uri="{BB962C8B-B14F-4D97-AF65-F5344CB8AC3E}">
        <p14:creationId xmlns:p14="http://schemas.microsoft.com/office/powerpoint/2010/main" val="757952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AU" sz="3200" b="1" dirty="0"/>
              <a:t>Step 3	</a:t>
            </a:r>
            <a:r>
              <a:rPr lang="en-AU" sz="3200" b="1" dirty="0" smtClean="0"/>
              <a:t>Exercise 1 Values consistency</a:t>
            </a:r>
            <a:endParaRPr lang="en-AU"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71114072"/>
              </p:ext>
            </p:extLst>
          </p:nvPr>
        </p:nvGraphicFramePr>
        <p:xfrm>
          <a:off x="152401" y="1219199"/>
          <a:ext cx="8839199" cy="4917424"/>
        </p:xfrm>
        <a:graphic>
          <a:graphicData uri="http://schemas.openxmlformats.org/drawingml/2006/table">
            <a:tbl>
              <a:tblPr firstRow="1" firstCol="1" bandRow="1"/>
              <a:tblGrid>
                <a:gridCol w="622281"/>
                <a:gridCol w="1617579"/>
                <a:gridCol w="4105826"/>
                <a:gridCol w="817114"/>
                <a:gridCol w="929487"/>
                <a:gridCol w="746912"/>
              </a:tblGrid>
              <a:tr h="169164">
                <a:tc>
                  <a:txBody>
                    <a:bodyPr/>
                    <a:lstStyle/>
                    <a:p>
                      <a:pPr algn="ctr">
                        <a:lnSpc>
                          <a:spcPct val="115000"/>
                        </a:lnSpc>
                        <a:spcAft>
                          <a:spcPts val="0"/>
                        </a:spcAft>
                      </a:pPr>
                      <a:r>
                        <a:rPr lang="en-AU" sz="1400" b="1" dirty="0">
                          <a:solidFill>
                            <a:srgbClr val="000000"/>
                          </a:solidFill>
                          <a:effectLst/>
                          <a:latin typeface="Calibri"/>
                          <a:ea typeface="Calibri"/>
                          <a:cs typeface="Times New Roman"/>
                        </a:rPr>
                        <a:t>Imp.</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b="1" dirty="0">
                          <a:solidFill>
                            <a:srgbClr val="000000"/>
                          </a:solidFill>
                          <a:effectLst/>
                          <a:latin typeface="Calibri"/>
                          <a:ea typeface="Calibri"/>
                          <a:cs typeface="Times New Roman"/>
                        </a:rPr>
                        <a:t>Value</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b="1" dirty="0">
                          <a:solidFill>
                            <a:srgbClr val="000000"/>
                          </a:solidFill>
                          <a:effectLst/>
                          <a:latin typeface="Calibri"/>
                          <a:ea typeface="Calibri"/>
                          <a:cs typeface="Times New Roman"/>
                        </a:rPr>
                        <a:t>Descriptor</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b="1" dirty="0">
                          <a:solidFill>
                            <a:srgbClr val="000000"/>
                          </a:solidFill>
                          <a:effectLst/>
                          <a:latin typeface="Calibri"/>
                          <a:ea typeface="Calibri"/>
                          <a:cs typeface="Times New Roman"/>
                        </a:rPr>
                        <a:t>Red</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b="1" dirty="0">
                          <a:solidFill>
                            <a:srgbClr val="000000"/>
                          </a:solidFill>
                          <a:effectLst/>
                          <a:latin typeface="Calibri"/>
                          <a:ea typeface="Calibri"/>
                          <a:cs typeface="Times New Roman"/>
                        </a:rPr>
                        <a:t>Amber</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b="1" dirty="0">
                          <a:solidFill>
                            <a:srgbClr val="000000"/>
                          </a:solidFill>
                          <a:effectLst/>
                          <a:latin typeface="Calibri"/>
                          <a:ea typeface="Calibri"/>
                          <a:cs typeface="Times New Roman"/>
                        </a:rPr>
                        <a:t>Green</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18">
                <a:tc>
                  <a:txBody>
                    <a:bodyPr/>
                    <a:lstStyle/>
                    <a:p>
                      <a:pPr>
                        <a:lnSpc>
                          <a:spcPct val="115000"/>
                        </a:lnSpc>
                        <a:spcAft>
                          <a:spcPts val="0"/>
                        </a:spcAft>
                      </a:pPr>
                      <a:r>
                        <a:rPr lang="en-AU" sz="1400" dirty="0">
                          <a:solidFill>
                            <a:srgbClr val="000000"/>
                          </a:solidFill>
                          <a:effectLst/>
                          <a:latin typeface="Calibri"/>
                          <a:ea typeface="Calibri"/>
                          <a:cs typeface="Times New Roman"/>
                        </a:rPr>
                        <a:t>  /10</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Assertiveness</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 to respectfully stand up for my rights and request what I want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highlight>
                            <a:srgbClr val="FF0000"/>
                          </a:highligh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73118">
                <a:tc>
                  <a:txBody>
                    <a:bodyPr/>
                    <a:lstStyle/>
                    <a:p>
                      <a:pPr>
                        <a:lnSpc>
                          <a:spcPct val="115000"/>
                        </a:lnSpc>
                        <a:spcAft>
                          <a:spcPts val="0"/>
                        </a:spcAft>
                      </a:pPr>
                      <a:r>
                        <a:rPr lang="en-AU" sz="1400" dirty="0">
                          <a:solidFill>
                            <a:srgbClr val="000000"/>
                          </a:solidFill>
                          <a:effectLst/>
                          <a:latin typeface="Calibri"/>
                          <a:ea typeface="Calibri"/>
                          <a:cs typeface="Times New Roman"/>
                        </a:rPr>
                        <a:t>  /10</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Authenticity</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 to be authentic, genuine, real; to be true to myself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highlight>
                            <a:srgbClr val="FF0000"/>
                          </a:highligh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73118">
                <a:tc>
                  <a:txBody>
                    <a:bodyPr/>
                    <a:lstStyle/>
                    <a:p>
                      <a:pPr>
                        <a:lnSpc>
                          <a:spcPct val="115000"/>
                        </a:lnSpc>
                        <a:spcAft>
                          <a:spcPts val="0"/>
                        </a:spcAft>
                      </a:pPr>
                      <a:r>
                        <a:rPr lang="en-AU" sz="1400" dirty="0">
                          <a:solidFill>
                            <a:srgbClr val="000000"/>
                          </a:solidFill>
                          <a:effectLst/>
                          <a:latin typeface="Calibri"/>
                          <a:ea typeface="Calibri"/>
                          <a:cs typeface="Times New Roman"/>
                        </a:rPr>
                        <a:t>  /10</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Compassion</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 to act with kindness towards those who are suffering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highlight>
                            <a:srgbClr val="FF0000"/>
                          </a:highligh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73118">
                <a:tc>
                  <a:txBody>
                    <a:bodyPr/>
                    <a:lstStyle/>
                    <a:p>
                      <a:pPr>
                        <a:lnSpc>
                          <a:spcPct val="115000"/>
                        </a:lnSpc>
                        <a:spcAft>
                          <a:spcPts val="0"/>
                        </a:spcAft>
                      </a:pPr>
                      <a:r>
                        <a:rPr lang="en-AU" sz="1400" dirty="0">
                          <a:solidFill>
                            <a:srgbClr val="000000"/>
                          </a:solidFill>
                          <a:effectLst/>
                          <a:latin typeface="Calibri"/>
                          <a:ea typeface="Calibri"/>
                          <a:cs typeface="Times New Roman"/>
                        </a:rPr>
                        <a:t>  /10</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Courage</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 to be courageous or brave; to persist in the face of fear, threat, or difficulty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highlight>
                            <a:srgbClr val="FF0000"/>
                          </a:highligh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73118">
                <a:tc>
                  <a:txBody>
                    <a:bodyPr/>
                    <a:lstStyle/>
                    <a:p>
                      <a:pPr>
                        <a:lnSpc>
                          <a:spcPct val="115000"/>
                        </a:lnSpc>
                        <a:spcAft>
                          <a:spcPts val="0"/>
                        </a:spcAft>
                      </a:pPr>
                      <a:r>
                        <a:rPr lang="en-AU" sz="1400" dirty="0">
                          <a:solidFill>
                            <a:srgbClr val="000000"/>
                          </a:solidFill>
                          <a:effectLst/>
                          <a:latin typeface="Calibri"/>
                          <a:ea typeface="Calibri"/>
                          <a:cs typeface="Times New Roman"/>
                        </a:rPr>
                        <a:t>  /10</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Freedom</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 to live freely; to choose how I live and behave, or help others do likewise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highlight>
                            <a:srgbClr val="FF0000"/>
                          </a:highligh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73118">
                <a:tc>
                  <a:txBody>
                    <a:bodyPr/>
                    <a:lstStyle/>
                    <a:p>
                      <a:pPr>
                        <a:lnSpc>
                          <a:spcPct val="115000"/>
                        </a:lnSpc>
                        <a:spcAft>
                          <a:spcPts val="0"/>
                        </a:spcAft>
                      </a:pPr>
                      <a:r>
                        <a:rPr lang="en-AU" sz="1400" dirty="0">
                          <a:solidFill>
                            <a:srgbClr val="000000"/>
                          </a:solidFill>
                          <a:effectLst/>
                          <a:latin typeface="Calibri"/>
                          <a:ea typeface="Calibri"/>
                          <a:cs typeface="Times New Roman"/>
                        </a:rPr>
                        <a:t>  /10</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Friendliness</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 to be friendly, companionable, or agreeable towards others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highlight>
                            <a:srgbClr val="FF0000"/>
                          </a:highligh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73118">
                <a:tc>
                  <a:txBody>
                    <a:bodyPr/>
                    <a:lstStyle/>
                    <a:p>
                      <a:pPr>
                        <a:lnSpc>
                          <a:spcPct val="115000"/>
                        </a:lnSpc>
                        <a:spcAft>
                          <a:spcPts val="0"/>
                        </a:spcAft>
                      </a:pPr>
                      <a:r>
                        <a:rPr lang="en-AU" sz="1400" dirty="0">
                          <a:solidFill>
                            <a:srgbClr val="000000"/>
                          </a:solidFill>
                          <a:effectLst/>
                          <a:latin typeface="Calibri"/>
                          <a:ea typeface="Calibri"/>
                          <a:cs typeface="Times New Roman"/>
                        </a:rPr>
                        <a:t>  /10</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Honesty</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 to be honest, truthful, and sincere with myself and others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highlight>
                            <a:srgbClr val="FF0000"/>
                          </a:highligh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73118">
                <a:tc>
                  <a:txBody>
                    <a:bodyPr/>
                    <a:lstStyle/>
                    <a:p>
                      <a:pPr>
                        <a:lnSpc>
                          <a:spcPct val="115000"/>
                        </a:lnSpc>
                        <a:spcAft>
                          <a:spcPts val="0"/>
                        </a:spcAft>
                      </a:pPr>
                      <a:r>
                        <a:rPr lang="en-AU" sz="1400" dirty="0">
                          <a:solidFill>
                            <a:srgbClr val="000000"/>
                          </a:solidFill>
                          <a:effectLst/>
                          <a:latin typeface="Calibri"/>
                          <a:ea typeface="Calibri"/>
                          <a:cs typeface="Times New Roman"/>
                        </a:rPr>
                        <a:t>  /10</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Love</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 to act lovingly or affectionately towards myself or others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highlight>
                            <a:srgbClr val="FF0000"/>
                          </a:highligh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73118">
                <a:tc>
                  <a:txBody>
                    <a:bodyPr/>
                    <a:lstStyle/>
                    <a:p>
                      <a:pPr>
                        <a:lnSpc>
                          <a:spcPct val="115000"/>
                        </a:lnSpc>
                        <a:spcAft>
                          <a:spcPts val="0"/>
                        </a:spcAft>
                      </a:pPr>
                      <a:r>
                        <a:rPr lang="en-AU" sz="1400" dirty="0">
                          <a:solidFill>
                            <a:srgbClr val="000000"/>
                          </a:solidFill>
                          <a:effectLst/>
                          <a:latin typeface="Calibri"/>
                          <a:ea typeface="Calibri"/>
                          <a:cs typeface="Times New Roman"/>
                        </a:rPr>
                        <a:t>  /10</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Mindfulness</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 to be conscious of, open to, and curious about my here-and-now experience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highlight>
                            <a:srgbClr val="FF0000"/>
                          </a:highligh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73118">
                <a:tc>
                  <a:txBody>
                    <a:bodyPr/>
                    <a:lstStyle/>
                    <a:p>
                      <a:pPr>
                        <a:lnSpc>
                          <a:spcPct val="115000"/>
                        </a:lnSpc>
                        <a:spcAft>
                          <a:spcPts val="0"/>
                        </a:spcAft>
                      </a:pPr>
                      <a:r>
                        <a:rPr lang="en-AU" sz="1400" dirty="0">
                          <a:solidFill>
                            <a:srgbClr val="000000"/>
                          </a:solidFill>
                          <a:effectLst/>
                          <a:latin typeface="Calibri"/>
                          <a:ea typeface="Calibri"/>
                          <a:cs typeface="Times New Roman"/>
                        </a:rPr>
                        <a:t>  /10</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Trust</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latin typeface="Calibri"/>
                          <a:ea typeface="Calibri"/>
                          <a:cs typeface="Times New Roman"/>
                        </a:rPr>
                        <a:t> to be trustworthy; to be loyal, faithful, sincere, and reliable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solidFill>
                            <a:srgbClr val="000000"/>
                          </a:solidFill>
                          <a:effectLst/>
                          <a:highlight>
                            <a:srgbClr val="FF0000"/>
                          </a:highligh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AU" sz="1400" dirty="0">
                          <a:solidFill>
                            <a:srgbClr val="000000"/>
                          </a:solidFill>
                          <a:effectLst/>
                          <a:latin typeface="Calibri"/>
                          <a:ea typeface="Calibri"/>
                          <a:cs typeface="Times New Roman"/>
                        </a:rPr>
                        <a:t> </a:t>
                      </a:r>
                      <a:endParaRPr lang="en-AU" sz="1400" dirty="0">
                        <a:effectLst/>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44</a:t>
            </a:fld>
            <a:endParaRPr lang="en-US" dirty="0"/>
          </a:p>
        </p:txBody>
      </p:sp>
    </p:spTree>
    <p:extLst>
      <p:ext uri="{BB962C8B-B14F-4D97-AF65-F5344CB8AC3E}">
        <p14:creationId xmlns:p14="http://schemas.microsoft.com/office/powerpoint/2010/main" val="3965043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Values Consistency</a:t>
            </a:r>
            <a:endParaRPr lang="en-AU" dirty="0"/>
          </a:p>
        </p:txBody>
      </p:sp>
      <p:sp>
        <p:nvSpPr>
          <p:cNvPr id="3" name="Content Placeholder 2"/>
          <p:cNvSpPr>
            <a:spLocks noGrp="1"/>
          </p:cNvSpPr>
          <p:nvPr>
            <p:ph idx="1"/>
          </p:nvPr>
        </p:nvSpPr>
        <p:spPr/>
        <p:txBody>
          <a:bodyPr/>
          <a:lstStyle/>
          <a:p>
            <a:pPr marL="0" indent="0">
              <a:buNone/>
            </a:pPr>
            <a:r>
              <a:rPr lang="en-AU" dirty="0" smtClean="0"/>
              <a:t>Assertiveness: importance:   /10</a:t>
            </a:r>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r>
              <a:rPr lang="en-AU" sz="2000" dirty="0" smtClean="0"/>
              <a:t>Completely Unworkable                       Clunky                        Completely workable</a:t>
            </a:r>
          </a:p>
          <a:p>
            <a:pPr marL="0" indent="0">
              <a:buNone/>
            </a:pPr>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45</a:t>
            </a:fld>
            <a:endParaRPr lang="en-US" dirty="0"/>
          </a:p>
        </p:txBody>
      </p:sp>
      <p:sp>
        <p:nvSpPr>
          <p:cNvPr id="6" name="Oval 5"/>
          <p:cNvSpPr/>
          <p:nvPr/>
        </p:nvSpPr>
        <p:spPr>
          <a:xfrm>
            <a:off x="6858000" y="2881086"/>
            <a:ext cx="1371600" cy="1295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Oval 9"/>
          <p:cNvSpPr/>
          <p:nvPr/>
        </p:nvSpPr>
        <p:spPr>
          <a:xfrm>
            <a:off x="4038600" y="2895600"/>
            <a:ext cx="1371600" cy="1295400"/>
          </a:xfrm>
          <a:prstGeom prst="ellipse">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Oval 10"/>
          <p:cNvSpPr/>
          <p:nvPr/>
        </p:nvSpPr>
        <p:spPr>
          <a:xfrm>
            <a:off x="1066800" y="2917371"/>
            <a:ext cx="1371600" cy="1295400"/>
          </a:xfrm>
          <a:prstGeom prst="ellipse">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821559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Step 3    </a:t>
            </a:r>
            <a:r>
              <a:rPr lang="en-AU" sz="2800" b="1" dirty="0" smtClean="0"/>
              <a:t>Letting </a:t>
            </a:r>
            <a:r>
              <a:rPr lang="en-AU" sz="2800" b="1" dirty="0"/>
              <a:t>yourself off the hook versus </a:t>
            </a:r>
            <a:r>
              <a:rPr lang="en-AU" sz="2800" b="1" dirty="0" smtClean="0"/>
              <a:t/>
            </a:r>
            <a:br>
              <a:rPr lang="en-AU" sz="2800" b="1" dirty="0" smtClean="0"/>
            </a:br>
            <a:r>
              <a:rPr lang="en-AU" sz="2800" b="1" dirty="0" smtClean="0"/>
              <a:t>genuine </a:t>
            </a:r>
            <a:r>
              <a:rPr lang="en-AU" sz="2800" b="1" dirty="0"/>
              <a:t>self </a:t>
            </a:r>
            <a:r>
              <a:rPr lang="en-AU" sz="2800" b="1" dirty="0" smtClean="0"/>
              <a:t>forgiveness</a:t>
            </a:r>
            <a:endParaRPr lang="en-AU" dirty="0"/>
          </a:p>
        </p:txBody>
      </p:sp>
      <p:sp>
        <p:nvSpPr>
          <p:cNvPr id="3" name="Content Placeholder 2"/>
          <p:cNvSpPr>
            <a:spLocks noGrp="1"/>
          </p:cNvSpPr>
          <p:nvPr>
            <p:ph idx="1"/>
          </p:nvPr>
        </p:nvSpPr>
        <p:spPr/>
        <p:txBody>
          <a:bodyPr/>
          <a:lstStyle/>
          <a:p>
            <a:r>
              <a:rPr lang="en-AU" dirty="0" smtClean="0"/>
              <a:t>Letting </a:t>
            </a:r>
            <a:r>
              <a:rPr lang="en-AU" dirty="0"/>
              <a:t>yourself off the hook with your scenario might be something like this – who cares about what I do – it’s my life. </a:t>
            </a:r>
          </a:p>
          <a:p>
            <a:r>
              <a:rPr lang="en-AU" dirty="0"/>
              <a:t>This sort of explanation may be based on the dismissal of responsibility for the problematic outcomes of the event  and may be based primarily on defending our self esteem and avoidance of taking committed action</a:t>
            </a:r>
            <a:r>
              <a:rPr lang="en-AU" dirty="0" smtClean="0"/>
              <a:t>. </a:t>
            </a:r>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46</a:t>
            </a:fld>
            <a:endParaRPr lang="en-US" dirty="0"/>
          </a:p>
        </p:txBody>
      </p:sp>
    </p:spTree>
    <p:extLst>
      <p:ext uri="{BB962C8B-B14F-4D97-AF65-F5344CB8AC3E}">
        <p14:creationId xmlns:p14="http://schemas.microsoft.com/office/powerpoint/2010/main" val="3300772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Step 3    Letting yourself off the hook </a:t>
            </a:r>
            <a:r>
              <a:rPr lang="en-AU" sz="3200" dirty="0" smtClean="0"/>
              <a:t>versus genuine </a:t>
            </a:r>
            <a:r>
              <a:rPr lang="en-AU" sz="3200" dirty="0"/>
              <a:t>self forgiveness</a:t>
            </a:r>
          </a:p>
        </p:txBody>
      </p:sp>
      <p:sp>
        <p:nvSpPr>
          <p:cNvPr id="3" name="Content Placeholder 2"/>
          <p:cNvSpPr>
            <a:spLocks noGrp="1"/>
          </p:cNvSpPr>
          <p:nvPr>
            <p:ph idx="1"/>
          </p:nvPr>
        </p:nvSpPr>
        <p:spPr/>
        <p:txBody>
          <a:bodyPr/>
          <a:lstStyle/>
          <a:p>
            <a:r>
              <a:rPr lang="en-AU" sz="2800" dirty="0" smtClean="0"/>
              <a:t>short </a:t>
            </a:r>
            <a:r>
              <a:rPr lang="en-AU" sz="2800" dirty="0"/>
              <a:t>term </a:t>
            </a:r>
            <a:r>
              <a:rPr lang="en-AU" sz="2800" dirty="0" smtClean="0"/>
              <a:t>: </a:t>
            </a:r>
            <a:r>
              <a:rPr lang="en-AU" sz="2800" dirty="0"/>
              <a:t>making use feel better about the activities we did engage in  </a:t>
            </a:r>
            <a:r>
              <a:rPr lang="en-AU" sz="2800" dirty="0" smtClean="0"/>
              <a:t>but…..</a:t>
            </a:r>
          </a:p>
          <a:p>
            <a:r>
              <a:rPr lang="en-AU" sz="2800" dirty="0" smtClean="0"/>
              <a:t>does </a:t>
            </a:r>
            <a:r>
              <a:rPr lang="en-AU" sz="2800" dirty="0"/>
              <a:t>not address the concerns </a:t>
            </a:r>
            <a:r>
              <a:rPr lang="en-AU" sz="2800" dirty="0" smtClean="0"/>
              <a:t>deadlines </a:t>
            </a:r>
            <a:r>
              <a:rPr lang="en-AU" sz="2800" dirty="0"/>
              <a:t>and </a:t>
            </a:r>
            <a:r>
              <a:rPr lang="en-AU" sz="2800" dirty="0" smtClean="0"/>
              <a:t>obligations etc.  </a:t>
            </a:r>
            <a:r>
              <a:rPr lang="en-AU" sz="2800" dirty="0"/>
              <a:t>and by providing a temporary fix or if the fix fails </a:t>
            </a:r>
            <a:r>
              <a:rPr lang="en-AU" sz="2800" dirty="0" smtClean="0"/>
              <a:t>…. may </a:t>
            </a:r>
            <a:r>
              <a:rPr lang="en-AU" sz="2800" dirty="0"/>
              <a:t>perhaps be creating a worse </a:t>
            </a:r>
            <a:r>
              <a:rPr lang="en-AU" sz="2800" dirty="0" smtClean="0"/>
              <a:t>problem - the spiral continues</a:t>
            </a:r>
          </a:p>
          <a:p>
            <a:r>
              <a:rPr lang="en-AU" sz="2800" dirty="0" smtClean="0"/>
              <a:t>does </a:t>
            </a:r>
            <a:r>
              <a:rPr lang="en-AU" sz="2800" dirty="0"/>
              <a:t>not allow us to genuinely move past the </a:t>
            </a:r>
            <a:r>
              <a:rPr lang="en-AU" sz="2800" dirty="0" smtClean="0"/>
              <a:t>issue and forego </a:t>
            </a:r>
            <a:r>
              <a:rPr lang="en-AU" sz="2800" dirty="0"/>
              <a:t>genuine engagement in </a:t>
            </a:r>
            <a:r>
              <a:rPr lang="en-AU" sz="2800" dirty="0" smtClean="0"/>
              <a:t>solutions</a:t>
            </a:r>
            <a:endParaRPr lang="en-AU" sz="2800"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47</a:t>
            </a:fld>
            <a:endParaRPr lang="en-US" dirty="0"/>
          </a:p>
        </p:txBody>
      </p:sp>
    </p:spTree>
    <p:extLst>
      <p:ext uri="{BB962C8B-B14F-4D97-AF65-F5344CB8AC3E}">
        <p14:creationId xmlns:p14="http://schemas.microsoft.com/office/powerpoint/2010/main" val="1608070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Step 3    Letting yourself off the hook versus </a:t>
            </a:r>
            <a:r>
              <a:rPr lang="en-AU" sz="3200" dirty="0" smtClean="0"/>
              <a:t> genuine </a:t>
            </a:r>
            <a:r>
              <a:rPr lang="en-AU" sz="3200" dirty="0"/>
              <a:t>self forgiveness</a:t>
            </a:r>
          </a:p>
        </p:txBody>
      </p:sp>
      <p:sp>
        <p:nvSpPr>
          <p:cNvPr id="3" name="Content Placeholder 2"/>
          <p:cNvSpPr>
            <a:spLocks noGrp="1"/>
          </p:cNvSpPr>
          <p:nvPr>
            <p:ph idx="1"/>
          </p:nvPr>
        </p:nvSpPr>
        <p:spPr/>
        <p:txBody>
          <a:bodyPr/>
          <a:lstStyle/>
          <a:p>
            <a:r>
              <a:rPr lang="en-AU" b="1" dirty="0"/>
              <a:t>Exercise: </a:t>
            </a:r>
            <a:endParaRPr lang="en-AU" dirty="0"/>
          </a:p>
          <a:p>
            <a:pPr marL="0" indent="0">
              <a:buNone/>
            </a:pPr>
            <a:r>
              <a:rPr lang="en-AU" dirty="0"/>
              <a:t>Identify how </a:t>
            </a:r>
            <a:r>
              <a:rPr lang="en-AU" dirty="0" smtClean="0"/>
              <a:t>pseudo </a:t>
            </a:r>
            <a:r>
              <a:rPr lang="en-AU" dirty="0"/>
              <a:t>self forgiveness – letting us off the hook -  may be  moving  away from values….. away from what you may want to be</a:t>
            </a:r>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48</a:t>
            </a:fld>
            <a:endParaRPr lang="en-US" dirty="0"/>
          </a:p>
        </p:txBody>
      </p:sp>
    </p:spTree>
    <p:extLst>
      <p:ext uri="{BB962C8B-B14F-4D97-AF65-F5344CB8AC3E}">
        <p14:creationId xmlns:p14="http://schemas.microsoft.com/office/powerpoint/2010/main" val="3111037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 3 </a:t>
            </a:r>
            <a:r>
              <a:rPr lang="en-AU" sz="4000" dirty="0"/>
              <a:t>Who am I to forgive myself?</a:t>
            </a:r>
            <a:r>
              <a:rPr lang="en-AU" sz="3600" dirty="0"/>
              <a:t/>
            </a:r>
            <a:br>
              <a:rPr lang="en-AU" sz="3600" dirty="0"/>
            </a:br>
            <a:endParaRPr lang="en-AU" sz="4000" dirty="0"/>
          </a:p>
        </p:txBody>
      </p:sp>
      <p:sp>
        <p:nvSpPr>
          <p:cNvPr id="3" name="Content Placeholder 2"/>
          <p:cNvSpPr>
            <a:spLocks noGrp="1"/>
          </p:cNvSpPr>
          <p:nvPr>
            <p:ph idx="1"/>
          </p:nvPr>
        </p:nvSpPr>
        <p:spPr/>
        <p:txBody>
          <a:bodyPr/>
          <a:lstStyle/>
          <a:p>
            <a:pPr lvl="0"/>
            <a:r>
              <a:rPr lang="en-AU" b="1" dirty="0" smtClean="0"/>
              <a:t>The </a:t>
            </a:r>
            <a:r>
              <a:rPr lang="en-AU" b="1" dirty="0"/>
              <a:t>remembering  vs. experiencing self  </a:t>
            </a:r>
            <a:r>
              <a:rPr lang="en-AU" dirty="0"/>
              <a:t>(Kahneman and Tversky )</a:t>
            </a:r>
            <a:endParaRPr lang="en-AU" sz="2800" dirty="0"/>
          </a:p>
          <a:p>
            <a:pPr lvl="1"/>
            <a:r>
              <a:rPr lang="en-AU" dirty="0"/>
              <a:t>Our experience of our life is not necessarily how we remember our life</a:t>
            </a:r>
            <a:endParaRPr lang="en-AU" sz="2400" dirty="0"/>
          </a:p>
          <a:p>
            <a:pPr marL="0" indent="0" algn="ctr">
              <a:buNone/>
            </a:pPr>
            <a:r>
              <a:rPr lang="en-AU" sz="2400" b="1" dirty="0"/>
              <a:t>(x ruined everything….) v (all’s well that ends well)</a:t>
            </a:r>
          </a:p>
          <a:p>
            <a:pPr lvl="1"/>
            <a:r>
              <a:rPr lang="en-AU" dirty="0"/>
              <a:t>We may plan our life around anticipated good memories rather than good experiences</a:t>
            </a:r>
            <a:endParaRPr lang="en-AU" sz="2400" dirty="0"/>
          </a:p>
          <a:p>
            <a:pPr lvl="1"/>
            <a:r>
              <a:rPr lang="en-AU" dirty="0"/>
              <a:t>These stances may be in conflict or opposition</a:t>
            </a:r>
            <a:endParaRPr lang="en-AU" sz="2400" dirty="0"/>
          </a:p>
          <a:p>
            <a:pPr marL="0" indent="0">
              <a:buNone/>
            </a:pPr>
            <a:endParaRPr lang="en-AU" sz="2800" dirty="0"/>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49</a:t>
            </a:fld>
            <a:endParaRPr lang="en-US" dirty="0"/>
          </a:p>
        </p:txBody>
      </p:sp>
    </p:spTree>
    <p:extLst>
      <p:ext uri="{BB962C8B-B14F-4D97-AF65-F5344CB8AC3E}">
        <p14:creationId xmlns:p14="http://schemas.microsoft.com/office/powerpoint/2010/main" val="412248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0"/>
            <a:ext cx="116586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886" y="0"/>
            <a:ext cx="8229600" cy="1143000"/>
          </a:xfrm>
        </p:spPr>
        <p:txBody>
          <a:bodyPr/>
          <a:lstStyle/>
          <a:p>
            <a:r>
              <a:rPr lang="en-AU" dirty="0">
                <a:solidFill>
                  <a:schemeClr val="accent6">
                    <a:lumMod val="75000"/>
                  </a:schemeClr>
                </a:solidFill>
              </a:rPr>
              <a:t>Lets take a breath…….</a:t>
            </a:r>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5</a:t>
            </a:fld>
            <a:endParaRPr lang="en-US" dirty="0"/>
          </a:p>
        </p:txBody>
      </p:sp>
    </p:spTree>
    <p:extLst>
      <p:ext uri="{BB962C8B-B14F-4D97-AF65-F5344CB8AC3E}">
        <p14:creationId xmlns:p14="http://schemas.microsoft.com/office/powerpoint/2010/main" val="25791662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 3 </a:t>
            </a:r>
            <a:r>
              <a:rPr lang="en-AU" b="1" dirty="0"/>
              <a:t>Who am I to forgive myself?</a:t>
            </a:r>
            <a:r>
              <a:rPr lang="en-AU" sz="4000" dirty="0"/>
              <a:t/>
            </a:r>
            <a:br>
              <a:rPr lang="en-AU" sz="4000" dirty="0"/>
            </a:br>
            <a:endParaRPr lang="en-AU" dirty="0"/>
          </a:p>
        </p:txBody>
      </p:sp>
      <p:sp>
        <p:nvSpPr>
          <p:cNvPr id="3" name="Content Placeholder 2"/>
          <p:cNvSpPr>
            <a:spLocks noGrp="1"/>
          </p:cNvSpPr>
          <p:nvPr>
            <p:ph idx="1"/>
          </p:nvPr>
        </p:nvSpPr>
        <p:spPr/>
        <p:txBody>
          <a:bodyPr/>
          <a:lstStyle/>
          <a:p>
            <a:pPr lvl="0"/>
            <a:r>
              <a:rPr lang="en-AU" b="1" dirty="0"/>
              <a:t>The organising vs. the integrating/meaning making self </a:t>
            </a:r>
            <a:r>
              <a:rPr lang="en-AU" dirty="0"/>
              <a:t>(McGilchrist)</a:t>
            </a:r>
            <a:endParaRPr lang="en-AU" sz="2800" dirty="0"/>
          </a:p>
          <a:p>
            <a:pPr lvl="1"/>
            <a:r>
              <a:rPr lang="en-AU" dirty="0"/>
              <a:t>We need to apprehend and quickly organise our world – we make maps and sketches dividing it into parts</a:t>
            </a:r>
            <a:endParaRPr lang="en-AU" sz="2400" dirty="0"/>
          </a:p>
          <a:p>
            <a:pPr lvl="1"/>
            <a:r>
              <a:rPr lang="en-AU" dirty="0"/>
              <a:t>However we also need uncertainty, possibility and the whole  </a:t>
            </a:r>
            <a:endParaRPr lang="en-AU" sz="2400" dirty="0"/>
          </a:p>
          <a:p>
            <a:pPr lvl="1"/>
            <a:r>
              <a:rPr lang="en-AU" dirty="0"/>
              <a:t>these two drives and stances may conflict</a:t>
            </a:r>
            <a:endParaRPr lang="en-AU" sz="2400" dirty="0"/>
          </a:p>
          <a:p>
            <a:pPr marL="0" indent="0">
              <a:buNone/>
            </a:pPr>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50</a:t>
            </a:fld>
            <a:endParaRPr lang="en-US" dirty="0"/>
          </a:p>
        </p:txBody>
      </p:sp>
    </p:spTree>
    <p:extLst>
      <p:ext uri="{BB962C8B-B14F-4D97-AF65-F5344CB8AC3E}">
        <p14:creationId xmlns:p14="http://schemas.microsoft.com/office/powerpoint/2010/main" val="36964635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 3 </a:t>
            </a:r>
            <a:r>
              <a:rPr lang="en-AU" b="1" dirty="0"/>
              <a:t>Who am I to forgive myself?</a:t>
            </a:r>
            <a:r>
              <a:rPr lang="en-AU" sz="4000" dirty="0"/>
              <a:t/>
            </a:r>
            <a:br>
              <a:rPr lang="en-AU" sz="4000" dirty="0"/>
            </a:br>
            <a:endParaRPr lang="en-AU" dirty="0"/>
          </a:p>
        </p:txBody>
      </p:sp>
      <p:sp>
        <p:nvSpPr>
          <p:cNvPr id="3" name="Content Placeholder 2"/>
          <p:cNvSpPr>
            <a:spLocks noGrp="1"/>
          </p:cNvSpPr>
          <p:nvPr>
            <p:ph idx="1"/>
          </p:nvPr>
        </p:nvSpPr>
        <p:spPr/>
        <p:txBody>
          <a:bodyPr/>
          <a:lstStyle/>
          <a:p>
            <a:pPr lvl="0"/>
            <a:r>
              <a:rPr lang="en-AU" b="1" dirty="0"/>
              <a:t>Self as Story vs. Self as Context </a:t>
            </a:r>
            <a:br>
              <a:rPr lang="en-AU" b="1" dirty="0"/>
            </a:br>
            <a:r>
              <a:rPr lang="en-AU" dirty="0"/>
              <a:t>(Hayes and Others)</a:t>
            </a:r>
            <a:endParaRPr lang="en-AU" sz="2800" dirty="0"/>
          </a:p>
          <a:p>
            <a:pPr lvl="1"/>
            <a:r>
              <a:rPr lang="en-AU" dirty="0"/>
              <a:t>We all have particular views roles or stories about ourselves which may define or limit us</a:t>
            </a:r>
            <a:endParaRPr lang="en-AU" sz="2400" dirty="0"/>
          </a:p>
          <a:p>
            <a:pPr lvl="1"/>
            <a:r>
              <a:rPr lang="en-AU" dirty="0"/>
              <a:t>We may be more than the sum of our stories and be the context in which life occurs </a:t>
            </a:r>
            <a:endParaRPr lang="en-AU" sz="2400" dirty="0"/>
          </a:p>
          <a:p>
            <a:pPr lvl="1"/>
            <a:r>
              <a:rPr lang="en-AU" dirty="0"/>
              <a:t>Sometimes we need a story sometimes wee need context – when is which needed?</a:t>
            </a:r>
            <a:endParaRPr lang="en-AU" sz="2400" dirty="0"/>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51</a:t>
            </a:fld>
            <a:endParaRPr lang="en-US" dirty="0"/>
          </a:p>
        </p:txBody>
      </p:sp>
    </p:spTree>
    <p:extLst>
      <p:ext uri="{BB962C8B-B14F-4D97-AF65-F5344CB8AC3E}">
        <p14:creationId xmlns:p14="http://schemas.microsoft.com/office/powerpoint/2010/main" val="1266687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 3   </a:t>
            </a:r>
            <a:r>
              <a:rPr lang="en-AU" b="1" dirty="0"/>
              <a:t>Exercise </a:t>
            </a:r>
            <a:r>
              <a:rPr lang="en-AU" sz="4000" dirty="0"/>
              <a:t/>
            </a:r>
            <a:br>
              <a:rPr lang="en-AU" sz="4000" dirty="0"/>
            </a:br>
            <a:endParaRPr lang="en-AU" dirty="0"/>
          </a:p>
        </p:txBody>
      </p:sp>
      <p:sp>
        <p:nvSpPr>
          <p:cNvPr id="3" name="Content Placeholder 2"/>
          <p:cNvSpPr>
            <a:spLocks noGrp="1"/>
          </p:cNvSpPr>
          <p:nvPr>
            <p:ph idx="1"/>
          </p:nvPr>
        </p:nvSpPr>
        <p:spPr/>
        <p:txBody>
          <a:bodyPr/>
          <a:lstStyle/>
          <a:p>
            <a:r>
              <a:rPr lang="en-AU" dirty="0" smtClean="0"/>
              <a:t>Identify </a:t>
            </a:r>
            <a:r>
              <a:rPr lang="en-AU" dirty="0"/>
              <a:t>how different perspectives have informed decision-making in ways that were not values </a:t>
            </a:r>
            <a:r>
              <a:rPr lang="en-AU" dirty="0" smtClean="0"/>
              <a:t>consistent</a:t>
            </a:r>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52</a:t>
            </a:fld>
            <a:endParaRPr lang="en-US" dirty="0"/>
          </a:p>
        </p:txBody>
      </p:sp>
    </p:spTree>
    <p:extLst>
      <p:ext uri="{BB962C8B-B14F-4D97-AF65-F5344CB8AC3E}">
        <p14:creationId xmlns:p14="http://schemas.microsoft.com/office/powerpoint/2010/main" val="36459980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 3   </a:t>
            </a:r>
            <a:r>
              <a:rPr lang="en-AU" sz="3200" b="1" dirty="0" smtClean="0"/>
              <a:t>Exercise  Who am I to forgive myself</a:t>
            </a:r>
            <a:r>
              <a:rPr lang="en-AU" sz="2800" dirty="0" smtClean="0"/>
              <a:t/>
            </a:r>
            <a:br>
              <a:rPr lang="en-AU" sz="2800" dirty="0" smtClean="0"/>
            </a:br>
            <a:endParaRPr lang="en-AU" dirty="0"/>
          </a:p>
        </p:txBody>
      </p:sp>
      <p:sp>
        <p:nvSpPr>
          <p:cNvPr id="3" name="Content Placeholder 2"/>
          <p:cNvSpPr>
            <a:spLocks noGrp="1"/>
          </p:cNvSpPr>
          <p:nvPr>
            <p:ph idx="1"/>
          </p:nvPr>
        </p:nvSpPr>
        <p:spPr/>
        <p:txBody>
          <a:bodyPr/>
          <a:lstStyle/>
          <a:p>
            <a:r>
              <a:rPr lang="en-AU" sz="2800" dirty="0" smtClean="0"/>
              <a:t>Examples:  </a:t>
            </a:r>
          </a:p>
          <a:p>
            <a:pPr lvl="1"/>
            <a:r>
              <a:rPr lang="en-AU" sz="2400" dirty="0"/>
              <a:t>I was not present in my experience but was caught by </a:t>
            </a:r>
            <a:r>
              <a:rPr lang="en-AU" sz="2400" dirty="0" smtClean="0"/>
              <a:t>how </a:t>
            </a:r>
            <a:r>
              <a:rPr lang="en-AU" sz="2400" dirty="0"/>
              <a:t>I wanted to remember it</a:t>
            </a:r>
          </a:p>
          <a:p>
            <a:pPr lvl="1"/>
            <a:r>
              <a:rPr lang="en-AU" sz="2400" dirty="0" smtClean="0"/>
              <a:t>I took an immediate opportunity that was not in line with my </a:t>
            </a:r>
            <a:r>
              <a:rPr lang="en-AU" sz="2400" dirty="0" err="1" smtClean="0"/>
              <a:t>longterm</a:t>
            </a:r>
            <a:r>
              <a:rPr lang="en-AU" sz="2400" dirty="0" smtClean="0"/>
              <a:t> values</a:t>
            </a:r>
          </a:p>
          <a:p>
            <a:pPr lvl="1"/>
            <a:r>
              <a:rPr lang="en-AU" sz="2400" dirty="0" smtClean="0"/>
              <a:t>I procrastinated spending too long in finding out my meaning and did not do what was workable</a:t>
            </a:r>
          </a:p>
          <a:p>
            <a:pPr lvl="1"/>
            <a:r>
              <a:rPr lang="en-AU" sz="2400" dirty="0" smtClean="0"/>
              <a:t>I got caught in my story and lost contact with my values</a:t>
            </a:r>
            <a:endParaRPr lang="en-AU" sz="2400" dirty="0"/>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53</a:t>
            </a:fld>
            <a:endParaRPr lang="en-US" dirty="0"/>
          </a:p>
        </p:txBody>
      </p:sp>
    </p:spTree>
    <p:extLst>
      <p:ext uri="{BB962C8B-B14F-4D97-AF65-F5344CB8AC3E}">
        <p14:creationId xmlns:p14="http://schemas.microsoft.com/office/powerpoint/2010/main" val="2660707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 3 </a:t>
            </a:r>
            <a:r>
              <a:rPr lang="en-AU" sz="2800" b="1" dirty="0"/>
              <a:t>Key Features underpinning lack of self forgiveness</a:t>
            </a:r>
            <a:r>
              <a:rPr lang="en-AU" sz="4000" dirty="0"/>
              <a:t/>
            </a:r>
            <a:br>
              <a:rPr lang="en-AU" sz="4000" dirty="0"/>
            </a:br>
            <a:endParaRPr lang="en-AU" dirty="0"/>
          </a:p>
        </p:txBody>
      </p:sp>
      <p:sp>
        <p:nvSpPr>
          <p:cNvPr id="3" name="Content Placeholder 2"/>
          <p:cNvSpPr>
            <a:spLocks noGrp="1"/>
          </p:cNvSpPr>
          <p:nvPr>
            <p:ph idx="1"/>
          </p:nvPr>
        </p:nvSpPr>
        <p:spPr/>
        <p:txBody>
          <a:bodyPr/>
          <a:lstStyle/>
          <a:p>
            <a:r>
              <a:rPr lang="en-AU" dirty="0" smtClean="0"/>
              <a:t>A </a:t>
            </a:r>
            <a:r>
              <a:rPr lang="en-AU" dirty="0"/>
              <a:t>lack of genuine self forgiveness can cause us to get stuck in our </a:t>
            </a:r>
            <a:r>
              <a:rPr lang="en-AU" dirty="0" smtClean="0"/>
              <a:t>thinking</a:t>
            </a:r>
          </a:p>
          <a:p>
            <a:endParaRPr lang="en-AU" sz="2800" dirty="0"/>
          </a:p>
          <a:p>
            <a:endParaRPr lang="en-AU" sz="2800" dirty="0"/>
          </a:p>
          <a:p>
            <a:r>
              <a:rPr lang="en-AU" dirty="0"/>
              <a:t>three keys to getting unstuck may be dealing effectively with: </a:t>
            </a:r>
            <a:r>
              <a:rPr lang="en-AU" dirty="0" smtClean="0"/>
              <a:t> Shame, Guilt, Remorse</a:t>
            </a:r>
            <a:endParaRPr lang="en-AU" sz="2800" dirty="0"/>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54</a:t>
            </a:fld>
            <a:endParaRPr lang="en-US" dirty="0"/>
          </a:p>
        </p:txBody>
      </p:sp>
    </p:spTree>
    <p:extLst>
      <p:ext uri="{BB962C8B-B14F-4D97-AF65-F5344CB8AC3E}">
        <p14:creationId xmlns:p14="http://schemas.microsoft.com/office/powerpoint/2010/main" val="4064762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 3 </a:t>
            </a:r>
            <a:r>
              <a:rPr lang="en-AU" sz="2800" b="1" dirty="0"/>
              <a:t>Key Features underpinning lack of self forgiveness</a:t>
            </a:r>
            <a:r>
              <a:rPr lang="en-AU" sz="4000" dirty="0"/>
              <a:t/>
            </a:r>
            <a:br>
              <a:rPr lang="en-AU" sz="4000" dirty="0"/>
            </a:br>
            <a:endParaRPr lang="en-AU" dirty="0"/>
          </a:p>
        </p:txBody>
      </p:sp>
      <p:sp>
        <p:nvSpPr>
          <p:cNvPr id="3" name="Content Placeholder 2"/>
          <p:cNvSpPr>
            <a:spLocks noGrp="1"/>
          </p:cNvSpPr>
          <p:nvPr>
            <p:ph idx="1"/>
          </p:nvPr>
        </p:nvSpPr>
        <p:spPr/>
        <p:txBody>
          <a:bodyPr/>
          <a:lstStyle/>
          <a:p>
            <a:pPr marL="0" lvl="0" indent="0">
              <a:buNone/>
            </a:pPr>
            <a:r>
              <a:rPr lang="en-AU" dirty="0"/>
              <a:t>Shame</a:t>
            </a:r>
            <a:endParaRPr lang="en-AU" sz="2800" dirty="0"/>
          </a:p>
          <a:p>
            <a:pPr lvl="1"/>
            <a:r>
              <a:rPr lang="en-AU" dirty="0"/>
              <a:t>Self oriented   - I Am Broken</a:t>
            </a:r>
            <a:endParaRPr lang="en-AU" sz="2400" dirty="0"/>
          </a:p>
          <a:p>
            <a:pPr marL="0" lvl="0" indent="0">
              <a:buNone/>
            </a:pPr>
            <a:r>
              <a:rPr lang="en-AU" dirty="0"/>
              <a:t>Guilt </a:t>
            </a:r>
            <a:endParaRPr lang="en-AU" sz="2800" dirty="0"/>
          </a:p>
          <a:p>
            <a:pPr lvl="1"/>
            <a:r>
              <a:rPr lang="en-AU" dirty="0"/>
              <a:t>Action oriented  - What have I Broken?</a:t>
            </a:r>
            <a:endParaRPr lang="en-AU" sz="2400" dirty="0"/>
          </a:p>
          <a:p>
            <a:pPr marL="0" lvl="0" indent="0">
              <a:buNone/>
            </a:pPr>
            <a:r>
              <a:rPr lang="en-AU" dirty="0"/>
              <a:t>Remorse</a:t>
            </a:r>
            <a:endParaRPr lang="en-AU" sz="2800" dirty="0"/>
          </a:p>
          <a:p>
            <a:pPr lvl="1"/>
            <a:r>
              <a:rPr lang="en-AU" dirty="0"/>
              <a:t>Contrite regret – wanting to put wrongs right</a:t>
            </a:r>
            <a:endParaRPr lang="en-AU" sz="2400"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55</a:t>
            </a:fld>
            <a:endParaRPr lang="en-US" dirty="0"/>
          </a:p>
        </p:txBody>
      </p:sp>
    </p:spTree>
    <p:extLst>
      <p:ext uri="{BB962C8B-B14F-4D97-AF65-F5344CB8AC3E}">
        <p14:creationId xmlns:p14="http://schemas.microsoft.com/office/powerpoint/2010/main" val="1460195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Step 3   Values Transgression: SHAME </a:t>
            </a:r>
            <a:r>
              <a:rPr lang="en-AU" sz="3600" dirty="0"/>
              <a:t/>
            </a:r>
            <a:br>
              <a:rPr lang="en-AU" sz="3600" dirty="0"/>
            </a:br>
            <a:endParaRPr lang="en-AU" sz="3600" dirty="0"/>
          </a:p>
        </p:txBody>
      </p:sp>
      <p:sp>
        <p:nvSpPr>
          <p:cNvPr id="3" name="Content Placeholder 2"/>
          <p:cNvSpPr>
            <a:spLocks noGrp="1"/>
          </p:cNvSpPr>
          <p:nvPr>
            <p:ph idx="1"/>
          </p:nvPr>
        </p:nvSpPr>
        <p:spPr>
          <a:xfrm>
            <a:off x="457200" y="1219200"/>
            <a:ext cx="8229600" cy="4906963"/>
          </a:xfrm>
        </p:spPr>
        <p:txBody>
          <a:bodyPr/>
          <a:lstStyle/>
          <a:p>
            <a:pPr marL="457200" lvl="1" indent="0">
              <a:buNone/>
            </a:pPr>
            <a:r>
              <a:rPr lang="en-AU" sz="3200" b="1" dirty="0" smtClean="0"/>
              <a:t>Shame </a:t>
            </a:r>
            <a:r>
              <a:rPr lang="en-AU" sz="3200" b="1" dirty="0"/>
              <a:t>is the sense that something about us </a:t>
            </a:r>
            <a:r>
              <a:rPr lang="en-AU" sz="3200" b="1" dirty="0" smtClean="0"/>
              <a:t>- our </a:t>
            </a:r>
            <a:r>
              <a:rPr lang="en-AU" sz="3200" b="1" dirty="0"/>
              <a:t>self </a:t>
            </a:r>
            <a:r>
              <a:rPr lang="en-AU" sz="3200" b="1" dirty="0" smtClean="0"/>
              <a:t>- </a:t>
            </a:r>
            <a:r>
              <a:rPr lang="en-AU" sz="3200" b="1" dirty="0"/>
              <a:t>is fundamentally wrong or damaged.</a:t>
            </a:r>
            <a:endParaRPr lang="en-AU" sz="3200" dirty="0"/>
          </a:p>
          <a:p>
            <a:pPr lvl="2"/>
            <a:r>
              <a:rPr lang="en-AU" sz="3200" dirty="0" smtClean="0"/>
              <a:t>global condemnation </a:t>
            </a:r>
            <a:r>
              <a:rPr lang="en-AU" sz="3200" dirty="0"/>
              <a:t>of </a:t>
            </a:r>
            <a:r>
              <a:rPr lang="en-AU" sz="3200" dirty="0" smtClean="0"/>
              <a:t>self, unworthiness,  fear </a:t>
            </a:r>
            <a:r>
              <a:rPr lang="en-AU" sz="3200" dirty="0"/>
              <a:t>of </a:t>
            </a:r>
            <a:r>
              <a:rPr lang="en-AU" sz="3200" dirty="0" smtClean="0"/>
              <a:t>blame, rumination, thought churning, ongoing </a:t>
            </a:r>
            <a:r>
              <a:rPr lang="en-AU" sz="3200" dirty="0"/>
              <a:t>worry </a:t>
            </a:r>
            <a:r>
              <a:rPr lang="en-AU" sz="3200" dirty="0" smtClean="0"/>
              <a:t>self judgement, fundamental </a:t>
            </a:r>
            <a:r>
              <a:rPr lang="en-AU" sz="3200" dirty="0"/>
              <a:t>rejection of self or of </a:t>
            </a:r>
            <a:r>
              <a:rPr lang="en-AU" sz="3200" dirty="0" smtClean="0"/>
              <a:t>others,  avoidance </a:t>
            </a:r>
            <a:r>
              <a:rPr lang="en-AU" sz="3200" dirty="0"/>
              <a:t>of reminders or confrontation of shame.</a:t>
            </a:r>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56</a:t>
            </a:fld>
            <a:endParaRPr lang="en-US" dirty="0"/>
          </a:p>
        </p:txBody>
      </p:sp>
    </p:spTree>
    <p:extLst>
      <p:ext uri="{BB962C8B-B14F-4D97-AF65-F5344CB8AC3E}">
        <p14:creationId xmlns:p14="http://schemas.microsoft.com/office/powerpoint/2010/main" val="2500747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 3 Exercise </a:t>
            </a:r>
            <a:r>
              <a:rPr lang="en-AU" sz="2800" dirty="0"/>
              <a:t>Possible Responses to Shame</a:t>
            </a:r>
            <a:r>
              <a:rPr lang="en-AU" dirty="0"/>
              <a:t/>
            </a:r>
            <a:br>
              <a:rPr lang="en-AU" dirty="0"/>
            </a:b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3842908"/>
              </p:ext>
            </p:extLst>
          </p:nvPr>
        </p:nvGraphicFramePr>
        <p:xfrm>
          <a:off x="420914" y="1066800"/>
          <a:ext cx="8458200" cy="4916147"/>
        </p:xfrm>
        <a:graphic>
          <a:graphicData uri="http://schemas.openxmlformats.org/drawingml/2006/table">
            <a:tbl>
              <a:tblPr firstRow="1" firstCol="1" bandRow="1"/>
              <a:tblGrid>
                <a:gridCol w="1290158"/>
                <a:gridCol w="1414848"/>
                <a:gridCol w="1603570"/>
                <a:gridCol w="1834417"/>
                <a:gridCol w="2315207"/>
              </a:tblGrid>
              <a:tr h="196646">
                <a:tc>
                  <a:txBody>
                    <a:bodyPr/>
                    <a:lstStyle/>
                    <a:p>
                      <a:pPr algn="ctr">
                        <a:spcAft>
                          <a:spcPts val="0"/>
                        </a:spcAft>
                      </a:pPr>
                      <a:r>
                        <a:rPr lang="en-AU" sz="1000" b="1" dirty="0">
                          <a:effectLst/>
                          <a:latin typeface="Calibri"/>
                          <a:ea typeface="Times New Roman"/>
                          <a:cs typeface="Calibri"/>
                        </a:rPr>
                        <a:t>Experience</a:t>
                      </a:r>
                      <a:endParaRPr lang="en-AU" sz="900" dirty="0">
                        <a:effectLst/>
                        <a:latin typeface="Calibri"/>
                        <a:ea typeface="Times New Roman"/>
                        <a:cs typeface="Times New Roman"/>
                      </a:endParaRPr>
                    </a:p>
                  </a:txBody>
                  <a:tcPr marL="59021" marR="59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000" b="1" dirty="0">
                          <a:effectLst/>
                          <a:latin typeface="Calibri"/>
                          <a:ea typeface="Times New Roman"/>
                          <a:cs typeface="Calibri"/>
                        </a:rPr>
                        <a:t>Unworkable Response</a:t>
                      </a:r>
                      <a:endParaRPr lang="en-AU" sz="900" dirty="0">
                        <a:effectLst/>
                        <a:latin typeface="Calibri"/>
                        <a:ea typeface="Times New Roman"/>
                        <a:cs typeface="Times New Roman"/>
                      </a:endParaRPr>
                    </a:p>
                  </a:txBody>
                  <a:tcPr marL="59021" marR="59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000" b="1" dirty="0">
                          <a:effectLst/>
                          <a:latin typeface="Calibri"/>
                          <a:ea typeface="Times New Roman"/>
                          <a:cs typeface="Calibri"/>
                        </a:rPr>
                        <a:t>Details</a:t>
                      </a:r>
                      <a:endParaRPr lang="en-AU" sz="900" dirty="0">
                        <a:effectLst/>
                        <a:latin typeface="Calibri"/>
                        <a:ea typeface="Times New Roman"/>
                        <a:cs typeface="Times New Roman"/>
                      </a:endParaRPr>
                    </a:p>
                  </a:txBody>
                  <a:tcPr marL="59021" marR="59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000" b="1" dirty="0">
                          <a:effectLst/>
                          <a:latin typeface="Calibri"/>
                          <a:ea typeface="Times New Roman"/>
                          <a:cs typeface="Calibri"/>
                        </a:rPr>
                        <a:t>Viewpoint/perspective</a:t>
                      </a:r>
                      <a:endParaRPr lang="en-AU" sz="900" dirty="0">
                        <a:effectLst/>
                        <a:latin typeface="Calibri"/>
                        <a:ea typeface="Times New Roman"/>
                        <a:cs typeface="Times New Roman"/>
                      </a:endParaRPr>
                    </a:p>
                  </a:txBody>
                  <a:tcPr marL="59021" marR="59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000" b="1" dirty="0">
                          <a:effectLst/>
                          <a:latin typeface="Calibri"/>
                          <a:ea typeface="Times New Roman"/>
                          <a:cs typeface="Calibri"/>
                        </a:rPr>
                        <a:t>Response/ Exercise</a:t>
                      </a:r>
                      <a:endParaRPr lang="en-AU" sz="900" dirty="0">
                        <a:effectLst/>
                        <a:latin typeface="Calibri"/>
                        <a:ea typeface="Times New Roman"/>
                        <a:cs typeface="Times New Roman"/>
                      </a:endParaRPr>
                    </a:p>
                  </a:txBody>
                  <a:tcPr marL="59021" marR="59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9501">
                <a:tc>
                  <a:txBody>
                    <a:bodyPr/>
                    <a:lstStyle/>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Shame</a:t>
                      </a:r>
                      <a:endParaRPr lang="en-AU" sz="900" dirty="0">
                        <a:effectLst/>
                        <a:latin typeface="Calibri"/>
                        <a:ea typeface="Times New Roman"/>
                        <a:cs typeface="Times New Roman"/>
                      </a:endParaRPr>
                    </a:p>
                  </a:txBody>
                  <a:tcPr marL="59021" marR="59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dirty="0">
                          <a:effectLst/>
                          <a:latin typeface="Calibri"/>
                          <a:ea typeface="Times New Roman"/>
                          <a:cs typeface="Calibri"/>
                        </a:rPr>
                        <a:t>Global condemnation of self</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No self worth</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Fear rumination worry</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Self and Other rejection</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Blame self judgement</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Avoidance</a:t>
                      </a:r>
                      <a:endParaRPr lang="en-AU" sz="900" dirty="0">
                        <a:effectLst/>
                        <a:latin typeface="Calibri"/>
                        <a:ea typeface="Times New Roman"/>
                        <a:cs typeface="Times New Roman"/>
                      </a:endParaRPr>
                    </a:p>
                  </a:txBody>
                  <a:tcPr marL="59021" marR="59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txBody>
                  <a:tcPr marL="59021" marR="59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dirty="0">
                          <a:effectLst/>
                          <a:latin typeface="Calibri"/>
                          <a:ea typeface="Times New Roman"/>
                          <a:cs typeface="Calibri"/>
                        </a:rPr>
                        <a:t>What is the story we are stuck in?</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What Values have been Transgressed?</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What is being avoided/rejected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Would we talk to others as we talk to ourselves</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Would we allow others to talk to us as we talk to ourselves</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Where is our attention?</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Are our actions values consistent?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Observation and perspective taking</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Acceptance and willingness to experience discomforts</a:t>
                      </a:r>
                      <a:endParaRPr lang="en-AU" sz="9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txBody>
                  <a:tcPr marL="59021" marR="59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dirty="0">
                          <a:effectLst/>
                          <a:latin typeface="Calibri"/>
                          <a:ea typeface="Times New Roman"/>
                          <a:cs typeface="Calibri"/>
                        </a:rPr>
                        <a:t> </a:t>
                      </a:r>
                      <a:endParaRPr lang="en-AU" sz="900" dirty="0">
                        <a:effectLst/>
                        <a:latin typeface="Calibri"/>
                        <a:ea typeface="Times New Roman"/>
                        <a:cs typeface="Times New Roman"/>
                      </a:endParaRPr>
                    </a:p>
                  </a:txBody>
                  <a:tcPr marL="59021" marR="59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57</a:t>
            </a:fld>
            <a:endParaRPr lang="en-US" dirty="0"/>
          </a:p>
        </p:txBody>
      </p:sp>
      <p:sp>
        <p:nvSpPr>
          <p:cNvPr id="7" name="Rectangle 1"/>
          <p:cNvSpPr>
            <a:spLocks noChangeArrowheads="1"/>
          </p:cNvSpPr>
          <p:nvPr/>
        </p:nvSpPr>
        <p:spPr bwMode="auto">
          <a:xfrm>
            <a:off x="457200" y="1895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5065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Step 3   Values Transgression: Guilt </a:t>
            </a:r>
            <a:r>
              <a:rPr lang="en-AU" sz="3600" dirty="0"/>
              <a:t/>
            </a:r>
            <a:br>
              <a:rPr lang="en-AU" sz="3600" dirty="0"/>
            </a:br>
            <a:endParaRPr lang="en-AU" sz="3600" dirty="0"/>
          </a:p>
        </p:txBody>
      </p:sp>
      <p:sp>
        <p:nvSpPr>
          <p:cNvPr id="3" name="Content Placeholder 2"/>
          <p:cNvSpPr>
            <a:spLocks noGrp="1"/>
          </p:cNvSpPr>
          <p:nvPr>
            <p:ph idx="1"/>
          </p:nvPr>
        </p:nvSpPr>
        <p:spPr>
          <a:xfrm>
            <a:off x="457200" y="1219200"/>
            <a:ext cx="8229600" cy="4906963"/>
          </a:xfrm>
        </p:spPr>
        <p:txBody>
          <a:bodyPr/>
          <a:lstStyle/>
          <a:p>
            <a:endParaRPr lang="en-AU" sz="2800" dirty="0" smtClean="0"/>
          </a:p>
          <a:p>
            <a:r>
              <a:rPr lang="en-AU" sz="2800" dirty="0" smtClean="0"/>
              <a:t>Guilt </a:t>
            </a:r>
            <a:r>
              <a:rPr lang="en-AU" sz="2800" dirty="0"/>
              <a:t>rather than being focussed on the person is focussed on the act or context for wrongdoing. </a:t>
            </a:r>
            <a:endParaRPr lang="en-AU" sz="2800" dirty="0" smtClean="0"/>
          </a:p>
          <a:p>
            <a:r>
              <a:rPr lang="en-AU" sz="2800" dirty="0" smtClean="0"/>
              <a:t>The </a:t>
            </a:r>
            <a:r>
              <a:rPr lang="en-AU" sz="2800" dirty="0"/>
              <a:t>act of wrongdoing is bad rather than the person.  </a:t>
            </a:r>
            <a:endParaRPr lang="en-AU" sz="2400" dirty="0"/>
          </a:p>
          <a:p>
            <a:r>
              <a:rPr lang="en-AU" sz="2800" dirty="0"/>
              <a:t>Individual responses usually include  negative thoughts </a:t>
            </a:r>
            <a:r>
              <a:rPr lang="en-AU" sz="2800" dirty="0" smtClean="0"/>
              <a:t>specific </a:t>
            </a:r>
            <a:r>
              <a:rPr lang="en-AU" sz="2800" dirty="0"/>
              <a:t>blame and self judgement for the </a:t>
            </a:r>
            <a:r>
              <a:rPr lang="en-AU" sz="2800" dirty="0" smtClean="0"/>
              <a:t>transgression fear, embarrassment, avoidance .</a:t>
            </a:r>
            <a:endParaRPr lang="en-AU" sz="2400" dirty="0"/>
          </a:p>
          <a:p>
            <a:r>
              <a:rPr lang="en-AU" sz="2800" dirty="0" smtClean="0"/>
              <a:t>May identify specific values transgressed</a:t>
            </a:r>
            <a:endParaRPr lang="en-AU" sz="2800"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58</a:t>
            </a:fld>
            <a:endParaRPr lang="en-US" dirty="0"/>
          </a:p>
        </p:txBody>
      </p:sp>
    </p:spTree>
    <p:extLst>
      <p:ext uri="{BB962C8B-B14F-4D97-AF65-F5344CB8AC3E}">
        <p14:creationId xmlns:p14="http://schemas.microsoft.com/office/powerpoint/2010/main" val="2707082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3   Values </a:t>
            </a:r>
            <a:r>
              <a:rPr lang="en-AU" dirty="0" smtClean="0"/>
              <a:t>Transgression: </a:t>
            </a:r>
            <a:r>
              <a:rPr lang="en-AU" dirty="0"/>
              <a:t>Guilt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46911490"/>
              </p:ext>
            </p:extLst>
          </p:nvPr>
        </p:nvGraphicFramePr>
        <p:xfrm>
          <a:off x="228600" y="1524000"/>
          <a:ext cx="8534401" cy="4572000"/>
        </p:xfrm>
        <a:graphic>
          <a:graphicData uri="http://schemas.openxmlformats.org/drawingml/2006/table">
            <a:tbl>
              <a:tblPr firstRow="1" firstCol="1" bandRow="1"/>
              <a:tblGrid>
                <a:gridCol w="748913"/>
                <a:gridCol w="1445762"/>
                <a:gridCol w="1647150"/>
                <a:gridCol w="1990998"/>
                <a:gridCol w="2701578"/>
              </a:tblGrid>
              <a:tr h="207818">
                <a:tc>
                  <a:txBody>
                    <a:bodyPr/>
                    <a:lstStyle/>
                    <a:p>
                      <a:pPr algn="ctr">
                        <a:spcAft>
                          <a:spcPts val="0"/>
                        </a:spcAft>
                      </a:pPr>
                      <a:r>
                        <a:rPr lang="en-AU" sz="1000" b="1" dirty="0">
                          <a:effectLst/>
                          <a:latin typeface="Calibri"/>
                          <a:ea typeface="Times New Roman"/>
                          <a:cs typeface="Calibri"/>
                        </a:rPr>
                        <a:t>Experience</a:t>
                      </a:r>
                      <a:endParaRPr lang="en-AU" sz="1000" dirty="0">
                        <a:effectLst/>
                        <a:latin typeface="Calibri"/>
                        <a:ea typeface="Times New Roman"/>
                        <a:cs typeface="Times New Roman"/>
                      </a:endParaRPr>
                    </a:p>
                  </a:txBody>
                  <a:tcPr marL="59583" marR="59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000" b="1" dirty="0">
                          <a:effectLst/>
                          <a:latin typeface="Calibri"/>
                          <a:ea typeface="Times New Roman"/>
                          <a:cs typeface="Calibri"/>
                        </a:rPr>
                        <a:t>Unworkable Response</a:t>
                      </a:r>
                      <a:endParaRPr lang="en-AU" sz="1000" dirty="0">
                        <a:effectLst/>
                        <a:latin typeface="Calibri"/>
                        <a:ea typeface="Times New Roman"/>
                        <a:cs typeface="Times New Roman"/>
                      </a:endParaRPr>
                    </a:p>
                  </a:txBody>
                  <a:tcPr marL="59583" marR="59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000" b="1" dirty="0">
                          <a:effectLst/>
                          <a:latin typeface="Calibri"/>
                          <a:ea typeface="Times New Roman"/>
                          <a:cs typeface="Calibri"/>
                        </a:rPr>
                        <a:t>Details</a:t>
                      </a:r>
                      <a:endParaRPr lang="en-AU" sz="1000" dirty="0">
                        <a:effectLst/>
                        <a:latin typeface="Calibri"/>
                        <a:ea typeface="Times New Roman"/>
                        <a:cs typeface="Times New Roman"/>
                      </a:endParaRPr>
                    </a:p>
                  </a:txBody>
                  <a:tcPr marL="59583" marR="59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000" b="1" dirty="0">
                          <a:effectLst/>
                          <a:latin typeface="Calibri"/>
                          <a:ea typeface="Times New Roman"/>
                          <a:cs typeface="Calibri"/>
                        </a:rPr>
                        <a:t>Viewpoint/perspective</a:t>
                      </a:r>
                      <a:endParaRPr lang="en-AU" sz="1000" dirty="0">
                        <a:effectLst/>
                        <a:latin typeface="Calibri"/>
                        <a:ea typeface="Times New Roman"/>
                        <a:cs typeface="Times New Roman"/>
                      </a:endParaRPr>
                    </a:p>
                  </a:txBody>
                  <a:tcPr marL="59583" marR="59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000" b="1" dirty="0">
                          <a:effectLst/>
                          <a:latin typeface="Calibri"/>
                          <a:ea typeface="Times New Roman"/>
                          <a:cs typeface="Calibri"/>
                        </a:rPr>
                        <a:t>Response/ Exercise</a:t>
                      </a:r>
                      <a:endParaRPr lang="en-AU" sz="1000" dirty="0">
                        <a:effectLst/>
                        <a:latin typeface="Calibri"/>
                        <a:ea typeface="Times New Roman"/>
                        <a:cs typeface="Times New Roman"/>
                      </a:endParaRPr>
                    </a:p>
                  </a:txBody>
                  <a:tcPr marL="59583" marR="59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2">
                <a:tc>
                  <a:txBody>
                    <a:bodyPr/>
                    <a:lstStyle/>
                    <a:p>
                      <a:pPr algn="l">
                        <a:spcAft>
                          <a:spcPts val="0"/>
                        </a:spcAft>
                      </a:pPr>
                      <a:r>
                        <a:rPr lang="en-AU" sz="1000" b="1" dirty="0">
                          <a:effectLst/>
                          <a:latin typeface="Calibri"/>
                          <a:ea typeface="Times New Roman"/>
                          <a:cs typeface="Calibri"/>
                        </a:rPr>
                        <a:t/>
                      </a:r>
                      <a:br>
                        <a:rPr lang="en-AU" sz="1000" b="1" dirty="0">
                          <a:effectLst/>
                          <a:latin typeface="Calibri"/>
                          <a:ea typeface="Times New Roman"/>
                          <a:cs typeface="Calibri"/>
                        </a:rPr>
                      </a:br>
                      <a:r>
                        <a:rPr lang="en-AU" sz="1000" b="1"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b="1"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b="1"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b="1"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b="1"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b="1"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Guilt</a:t>
                      </a:r>
                      <a:endParaRPr lang="en-AU" sz="1000" dirty="0">
                        <a:effectLst/>
                        <a:latin typeface="Calibri"/>
                        <a:ea typeface="Times New Roman"/>
                        <a:cs typeface="Times New Roman"/>
                      </a:endParaRPr>
                    </a:p>
                  </a:txBody>
                  <a:tcPr marL="59583" marR="59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dirty="0">
                          <a:effectLst/>
                          <a:latin typeface="Calibri"/>
                          <a:ea typeface="Times New Roman"/>
                          <a:cs typeface="Calibri"/>
                        </a:rPr>
                        <a:t>Context specific blame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self  judgement</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Fear</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Embarrassment</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Avoidance</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txBody>
                  <a:tcPr marL="59583" marR="59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txBody>
                  <a:tcPr marL="59583" marR="59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dirty="0">
                          <a:effectLst/>
                          <a:latin typeface="Calibri"/>
                          <a:ea typeface="Times New Roman"/>
                          <a:cs typeface="Calibri"/>
                        </a:rPr>
                        <a:t>What are our/others values – how have they been transgressed</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What is our here and now response</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What are we willing to accept</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What are we willing to go through</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p>
                      <a:pPr algn="l">
                        <a:spcAft>
                          <a:spcPts val="0"/>
                        </a:spcAft>
                      </a:pPr>
                      <a:r>
                        <a:rPr lang="en-AU" sz="1000" dirty="0">
                          <a:effectLst/>
                          <a:latin typeface="Calibri"/>
                          <a:ea typeface="Times New Roman"/>
                          <a:cs typeface="Calibri"/>
                        </a:rPr>
                        <a:t>What is our perspective</a:t>
                      </a:r>
                      <a:endParaRPr lang="en-AU" sz="1000" dirty="0">
                        <a:effectLst/>
                        <a:latin typeface="Calibri"/>
                        <a:ea typeface="Times New Roman"/>
                        <a:cs typeface="Times New Roman"/>
                      </a:endParaRPr>
                    </a:p>
                  </a:txBody>
                  <a:tcPr marL="59583" marR="59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dirty="0">
                          <a:effectLst/>
                          <a:latin typeface="Calibri"/>
                          <a:ea typeface="Times New Roman"/>
                          <a:cs typeface="Calibri"/>
                        </a:rPr>
                        <a:t> </a:t>
                      </a:r>
                      <a:endParaRPr lang="en-AU" sz="1000" dirty="0">
                        <a:effectLst/>
                        <a:latin typeface="Calibri"/>
                        <a:ea typeface="Times New Roman"/>
                        <a:cs typeface="Times New Roman"/>
                      </a:endParaRPr>
                    </a:p>
                  </a:txBody>
                  <a:tcPr marL="59583" marR="59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59</a:t>
            </a:fld>
            <a:endParaRPr lang="en-US" dirty="0"/>
          </a:p>
        </p:txBody>
      </p:sp>
    </p:spTree>
    <p:extLst>
      <p:ext uri="{BB962C8B-B14F-4D97-AF65-F5344CB8AC3E}">
        <p14:creationId xmlns:p14="http://schemas.microsoft.com/office/powerpoint/2010/main" val="113624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AU" sz="2800" b="1" dirty="0" smtClean="0"/>
              <a:t>Acceptance and Commitment Therapy</a:t>
            </a:r>
            <a:r>
              <a:rPr lang="en-AU" sz="3600" dirty="0"/>
              <a:t/>
            </a:r>
            <a:br>
              <a:rPr lang="en-AU" sz="3600" dirty="0"/>
            </a:br>
            <a:endParaRPr lang="en-AU" sz="2800" dirty="0" smtClean="0"/>
          </a:p>
        </p:txBody>
      </p:sp>
      <p:sp>
        <p:nvSpPr>
          <p:cNvPr id="3" name="Content Placeholder 2"/>
          <p:cNvSpPr>
            <a:spLocks noGrp="1"/>
          </p:cNvSpPr>
          <p:nvPr>
            <p:ph idx="1"/>
          </p:nvPr>
        </p:nvSpPr>
        <p:spPr/>
        <p:txBody>
          <a:bodyPr rtlCol="0">
            <a:normAutofit/>
          </a:bodyPr>
          <a:lstStyle/>
          <a:p>
            <a:pPr marL="457200" lvl="1" indent="0">
              <a:buNone/>
            </a:pPr>
            <a:r>
              <a:rPr lang="en-AU" dirty="0" smtClean="0"/>
              <a:t>ACT </a:t>
            </a:r>
            <a:r>
              <a:rPr lang="en-AU" dirty="0"/>
              <a:t>is a contextually focused form of cognitive behavioural psychotherapy that uses mindfulness and behavioural activation to increase clients' psychological flexibility  that is:</a:t>
            </a:r>
            <a:endParaRPr lang="en-AU" sz="4000" dirty="0"/>
          </a:p>
          <a:p>
            <a:pPr lvl="2"/>
            <a:r>
              <a:rPr lang="en-AU" dirty="0"/>
              <a:t> </a:t>
            </a:r>
            <a:r>
              <a:rPr lang="en-AU" sz="2800" dirty="0"/>
              <a:t>their ability to engage in values-based, positive behaviours </a:t>
            </a:r>
          </a:p>
          <a:p>
            <a:pPr lvl="2"/>
            <a:r>
              <a:rPr lang="en-AU" sz="2800" dirty="0"/>
              <a:t>while experiencing difficult thoughts, emotions, or sensations. </a:t>
            </a:r>
          </a:p>
          <a:p>
            <a:pPr lvl="1" eaLnBrk="1" fontAlgn="auto" hangingPunct="1">
              <a:spcAft>
                <a:spcPts val="0"/>
              </a:spcAft>
              <a:defRPr/>
            </a:pPr>
            <a:endParaRPr lang="en-AU" dirty="0" smtClean="0"/>
          </a:p>
        </p:txBody>
      </p:sp>
      <p:sp>
        <p:nvSpPr>
          <p:cNvPr id="4" name="Slide Number Placeholder 3"/>
          <p:cNvSpPr>
            <a:spLocks noGrp="1"/>
          </p:cNvSpPr>
          <p:nvPr>
            <p:ph type="sldNum" sz="quarter" idx="12"/>
          </p:nvPr>
        </p:nvSpPr>
        <p:spPr/>
        <p:txBody>
          <a:bodyPr/>
          <a:lstStyle/>
          <a:p>
            <a:pPr>
              <a:defRPr/>
            </a:pPr>
            <a:fld id="{C039F157-BA7D-4171-8CBF-0763E821E31F}" type="slidenum">
              <a:rPr lang="en-US"/>
              <a:pPr>
                <a:defRPr/>
              </a:pPr>
              <a:t>6</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extLst>
      <p:ext uri="{BB962C8B-B14F-4D97-AF65-F5344CB8AC3E}">
        <p14:creationId xmlns:p14="http://schemas.microsoft.com/office/powerpoint/2010/main" val="37068778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t>Step 3 </a:t>
            </a:r>
            <a:r>
              <a:rPr lang="en-AU" sz="2800" dirty="0" smtClean="0"/>
              <a:t>Responding to Shame and Guilt - Remorse</a:t>
            </a:r>
            <a:endParaRPr lang="en-AU" sz="2800" dirty="0"/>
          </a:p>
        </p:txBody>
      </p:sp>
      <p:sp>
        <p:nvSpPr>
          <p:cNvPr id="3" name="Content Placeholder 2"/>
          <p:cNvSpPr>
            <a:spLocks noGrp="1"/>
          </p:cNvSpPr>
          <p:nvPr>
            <p:ph idx="1"/>
          </p:nvPr>
        </p:nvSpPr>
        <p:spPr/>
        <p:txBody>
          <a:bodyPr/>
          <a:lstStyle/>
          <a:p>
            <a:r>
              <a:rPr lang="en-AU" sz="2800" dirty="0" smtClean="0"/>
              <a:t>When </a:t>
            </a:r>
            <a:r>
              <a:rPr lang="en-AU" sz="2800" dirty="0"/>
              <a:t>shame and guilt </a:t>
            </a:r>
            <a:r>
              <a:rPr lang="en-AU" sz="2800" dirty="0" smtClean="0"/>
              <a:t> remain  in the mind  - rather than  </a:t>
            </a:r>
            <a:r>
              <a:rPr lang="en-AU" sz="2800" dirty="0"/>
              <a:t>in taking some sort of beneficial </a:t>
            </a:r>
            <a:r>
              <a:rPr lang="en-AU" sz="2800" dirty="0" smtClean="0"/>
              <a:t>action…….</a:t>
            </a:r>
          </a:p>
          <a:p>
            <a:endParaRPr lang="en-AU" sz="2800" dirty="0"/>
          </a:p>
          <a:p>
            <a:r>
              <a:rPr lang="en-AU" sz="2800" dirty="0" smtClean="0"/>
              <a:t> this may </a:t>
            </a:r>
            <a:r>
              <a:rPr lang="en-AU" sz="2800" dirty="0"/>
              <a:t>indicate the extent to which shame </a:t>
            </a:r>
            <a:r>
              <a:rPr lang="en-AU" sz="2800" dirty="0" smtClean="0"/>
              <a:t> or guilt is an area where we are stuck  with responses such as disordered depression / rumination, anxiety/worry , anger/acting out etc……</a:t>
            </a:r>
            <a:endParaRPr lang="en-AU" sz="2800" dirty="0"/>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60</a:t>
            </a:fld>
            <a:endParaRPr lang="en-US" dirty="0"/>
          </a:p>
        </p:txBody>
      </p:sp>
    </p:spTree>
    <p:extLst>
      <p:ext uri="{BB962C8B-B14F-4D97-AF65-F5344CB8AC3E}">
        <p14:creationId xmlns:p14="http://schemas.microsoft.com/office/powerpoint/2010/main" val="1757399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t>Step 3 </a:t>
            </a:r>
            <a:r>
              <a:rPr lang="en-AU" sz="2800" dirty="0" smtClean="0"/>
              <a:t>Responding to Shame and Guilt - Remorse</a:t>
            </a:r>
            <a:endParaRPr lang="en-AU" sz="2800" dirty="0"/>
          </a:p>
        </p:txBody>
      </p:sp>
      <p:sp>
        <p:nvSpPr>
          <p:cNvPr id="3" name="Content Placeholder 2"/>
          <p:cNvSpPr>
            <a:spLocks noGrp="1"/>
          </p:cNvSpPr>
          <p:nvPr>
            <p:ph idx="1"/>
          </p:nvPr>
        </p:nvSpPr>
        <p:spPr/>
        <p:txBody>
          <a:bodyPr/>
          <a:lstStyle/>
          <a:p>
            <a:pPr marL="0" indent="0">
              <a:buNone/>
            </a:pPr>
            <a:r>
              <a:rPr lang="en-AU" b="1" dirty="0" smtClean="0"/>
              <a:t>Remorse </a:t>
            </a:r>
            <a:r>
              <a:rPr lang="en-AU" b="1" dirty="0"/>
              <a:t>is characterised as a stance which includes regret sorrow and contrition but further extends to the process of taking reparation for an identified transgression.</a:t>
            </a:r>
          </a:p>
          <a:p>
            <a:pPr lvl="1"/>
            <a:r>
              <a:rPr lang="en-AU" dirty="0"/>
              <a:t>To be genuinely remorseful contains the element of willingness to take meaningful action to repair a wrong associated with a transgression or act of wrongdoing. </a:t>
            </a:r>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61</a:t>
            </a:fld>
            <a:endParaRPr lang="en-US" dirty="0"/>
          </a:p>
        </p:txBody>
      </p:sp>
    </p:spTree>
    <p:extLst>
      <p:ext uri="{BB962C8B-B14F-4D97-AF65-F5344CB8AC3E}">
        <p14:creationId xmlns:p14="http://schemas.microsoft.com/office/powerpoint/2010/main" val="4164052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AU" dirty="0"/>
              <a:t>Step 3 </a:t>
            </a:r>
            <a:r>
              <a:rPr lang="en-AU" sz="2400" dirty="0"/>
              <a:t>Responding to Shame and Guilt - Remorse</a:t>
            </a:r>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62</a:t>
            </a:fld>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162991464"/>
              </p:ext>
            </p:extLst>
          </p:nvPr>
        </p:nvGraphicFramePr>
        <p:xfrm>
          <a:off x="304800" y="1600199"/>
          <a:ext cx="8382000" cy="4222097"/>
        </p:xfrm>
        <a:graphic>
          <a:graphicData uri="http://schemas.openxmlformats.org/drawingml/2006/table">
            <a:tbl>
              <a:tblPr firstRow="1" firstCol="1" bandRow="1"/>
              <a:tblGrid>
                <a:gridCol w="2871611"/>
                <a:gridCol w="5510389"/>
              </a:tblGrid>
              <a:tr h="508486">
                <a:tc>
                  <a:txBody>
                    <a:bodyPr/>
                    <a:lstStyle/>
                    <a:p>
                      <a:pPr>
                        <a:lnSpc>
                          <a:spcPct val="115000"/>
                        </a:lnSpc>
                        <a:spcAft>
                          <a:spcPts val="0"/>
                        </a:spcAft>
                      </a:pPr>
                      <a:r>
                        <a:rPr lang="en-AU" sz="1100" b="1" dirty="0">
                          <a:effectLst/>
                          <a:latin typeface="Calibri"/>
                          <a:ea typeface="Calibri"/>
                          <a:cs typeface="Times New Roman"/>
                        </a:rPr>
                        <a:t>Steps in remorseful action</a:t>
                      </a:r>
                      <a:endParaRPr lang="en-AU" sz="1000" dirty="0">
                        <a:effectLst/>
                        <a:latin typeface="Calibri"/>
                        <a:ea typeface="Calibri"/>
                        <a:cs typeface="Times New Roman"/>
                      </a:endParaRPr>
                    </a:p>
                    <a:p>
                      <a:pPr marL="914400" indent="-228600" algn="ctr">
                        <a:lnSpc>
                          <a:spcPct val="150000"/>
                        </a:lnSpc>
                        <a:spcAft>
                          <a:spcPts val="600"/>
                        </a:spcAft>
                      </a:pPr>
                      <a:r>
                        <a:rPr lang="en-AU" sz="1100" b="1" dirty="0">
                          <a:effectLst/>
                          <a:latin typeface="Calibri"/>
                          <a:ea typeface="Times New Roman"/>
                        </a:rPr>
                        <a:t> </a:t>
                      </a:r>
                      <a:endParaRPr lang="en-AU" sz="1100" dirty="0">
                        <a:effectLst/>
                        <a:latin typeface="Times New Roman"/>
                        <a:ea typeface="Times New Roman"/>
                      </a:endParaRP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indent="-228600" algn="ctr">
                        <a:lnSpc>
                          <a:spcPct val="150000"/>
                        </a:lnSpc>
                        <a:spcAft>
                          <a:spcPts val="600"/>
                        </a:spcAft>
                      </a:pPr>
                      <a:r>
                        <a:rPr lang="en-AU" sz="1100" b="1" dirty="0">
                          <a:effectLst/>
                          <a:latin typeface="Calibri"/>
                          <a:ea typeface="Times New Roman"/>
                        </a:rPr>
                        <a:t>Workable  Responses</a:t>
                      </a:r>
                      <a:endParaRPr lang="en-AU" sz="1100" dirty="0">
                        <a:effectLst/>
                        <a:latin typeface="Times New Roman"/>
                        <a:ea typeface="Times New Roman"/>
                      </a:endParaRP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516">
                <a:tc>
                  <a:txBody>
                    <a:bodyPr/>
                    <a:lstStyle/>
                    <a:p>
                      <a:pPr marL="0" indent="-228600" algn="l" defTabSz="914400" rtl="0" eaLnBrk="1" latinLnBrk="0" hangingPunct="1">
                        <a:lnSpc>
                          <a:spcPct val="115000"/>
                        </a:lnSpc>
                        <a:spcAft>
                          <a:spcPts val="0"/>
                        </a:spcAft>
                      </a:pPr>
                      <a:r>
                        <a:rPr lang="en-AU" sz="1100" b="1" kern="1200" dirty="0">
                          <a:solidFill>
                            <a:schemeClr val="tx1"/>
                          </a:solidFill>
                          <a:effectLst/>
                          <a:latin typeface="Calibri"/>
                          <a:ea typeface="Calibri"/>
                          <a:cs typeface="Times New Roman"/>
                        </a:rPr>
                        <a:t>Identification of transgression</a:t>
                      </a:r>
                    </a:p>
                    <a:p>
                      <a:pPr marL="0" indent="-228600" algn="l" defTabSz="914400" rtl="0" eaLnBrk="1" latinLnBrk="0" hangingPunct="1">
                        <a:lnSpc>
                          <a:spcPct val="115000"/>
                        </a:lnSpc>
                        <a:spcAft>
                          <a:spcPts val="0"/>
                        </a:spcAft>
                      </a:pPr>
                      <a:r>
                        <a:rPr lang="en-AU" sz="1100" b="1" kern="1200" dirty="0">
                          <a:solidFill>
                            <a:schemeClr val="tx1"/>
                          </a:solidFill>
                          <a:effectLst/>
                          <a:latin typeface="Calibri"/>
                          <a:ea typeface="Calibri"/>
                          <a:cs typeface="Times New Roman"/>
                        </a:rPr>
                        <a:t>What was transgressed?</a:t>
                      </a: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indent="-228600">
                        <a:lnSpc>
                          <a:spcPct val="115000"/>
                        </a:lnSpc>
                        <a:spcAft>
                          <a:spcPts val="600"/>
                        </a:spcAft>
                      </a:pPr>
                      <a:r>
                        <a:rPr lang="en-AU" sz="1100" dirty="0">
                          <a:effectLst/>
                          <a:latin typeface="Calibri"/>
                          <a:ea typeface="Times New Roman"/>
                        </a:rPr>
                        <a:t> </a:t>
                      </a:r>
                      <a:endParaRPr lang="en-AU" sz="1100" dirty="0">
                        <a:effectLst/>
                        <a:latin typeface="Times New Roman"/>
                        <a:ea typeface="Times New Roman"/>
                      </a:endParaRP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6457">
                <a:tc>
                  <a:txBody>
                    <a:bodyPr/>
                    <a:lstStyle/>
                    <a:p>
                      <a:pPr marL="0" indent="-228600" algn="l" defTabSz="914400" rtl="0" eaLnBrk="1" latinLnBrk="0" hangingPunct="1">
                        <a:lnSpc>
                          <a:spcPct val="115000"/>
                        </a:lnSpc>
                        <a:spcAft>
                          <a:spcPts val="0"/>
                        </a:spcAft>
                      </a:pPr>
                      <a:r>
                        <a:rPr lang="en-AU" sz="1100" b="1" kern="1200" dirty="0">
                          <a:solidFill>
                            <a:schemeClr val="tx1"/>
                          </a:solidFill>
                          <a:effectLst/>
                          <a:latin typeface="Calibri"/>
                          <a:ea typeface="Calibri"/>
                          <a:cs typeface="Times New Roman"/>
                        </a:rPr>
                        <a:t>Underpinning values</a:t>
                      </a:r>
                    </a:p>
                    <a:p>
                      <a:pPr marL="0" indent="-228600" algn="l" defTabSz="914400" rtl="0" eaLnBrk="1" latinLnBrk="0" hangingPunct="1">
                        <a:lnSpc>
                          <a:spcPct val="115000"/>
                        </a:lnSpc>
                        <a:spcAft>
                          <a:spcPts val="0"/>
                        </a:spcAft>
                      </a:pPr>
                      <a:r>
                        <a:rPr lang="en-AU" sz="1100" b="1" kern="1200" dirty="0">
                          <a:solidFill>
                            <a:schemeClr val="tx1"/>
                          </a:solidFill>
                          <a:effectLst/>
                          <a:latin typeface="Calibri"/>
                          <a:ea typeface="Calibri"/>
                          <a:cs typeface="Times New Roman"/>
                        </a:rPr>
                        <a:t>You </a:t>
                      </a:r>
                    </a:p>
                    <a:p>
                      <a:pPr marL="0" indent="-228600" algn="l" defTabSz="914400" rtl="0" eaLnBrk="1" latinLnBrk="0" hangingPunct="1">
                        <a:lnSpc>
                          <a:spcPct val="115000"/>
                        </a:lnSpc>
                        <a:spcAft>
                          <a:spcPts val="0"/>
                        </a:spcAft>
                      </a:pPr>
                      <a:r>
                        <a:rPr lang="en-AU" sz="1100" b="1" kern="1200" dirty="0">
                          <a:solidFill>
                            <a:schemeClr val="tx1"/>
                          </a:solidFill>
                          <a:effectLst/>
                          <a:latin typeface="Calibri"/>
                          <a:ea typeface="Calibri"/>
                          <a:cs typeface="Times New Roman"/>
                        </a:rPr>
                        <a:t>Other (Person/Community) </a:t>
                      </a: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indent="-228600">
                        <a:lnSpc>
                          <a:spcPct val="115000"/>
                        </a:lnSpc>
                        <a:spcAft>
                          <a:spcPts val="600"/>
                        </a:spcAft>
                      </a:pPr>
                      <a:r>
                        <a:rPr lang="en-AU" sz="1100" dirty="0">
                          <a:effectLst/>
                          <a:latin typeface="Calibri"/>
                          <a:ea typeface="Times New Roman"/>
                        </a:rPr>
                        <a:t> </a:t>
                      </a:r>
                      <a:endParaRPr lang="en-AU" sz="1100" dirty="0">
                        <a:effectLst/>
                        <a:latin typeface="Times New Roman"/>
                        <a:ea typeface="Times New Roman"/>
                      </a:endParaRP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516">
                <a:tc>
                  <a:txBody>
                    <a:bodyPr/>
                    <a:lstStyle/>
                    <a:p>
                      <a:pPr marL="0" indent="-228600" algn="l" defTabSz="914400" rtl="0" eaLnBrk="1" latinLnBrk="0" hangingPunct="1">
                        <a:lnSpc>
                          <a:spcPct val="115000"/>
                        </a:lnSpc>
                        <a:spcAft>
                          <a:spcPts val="0"/>
                        </a:spcAft>
                      </a:pPr>
                      <a:r>
                        <a:rPr lang="en-AU" sz="1100" b="1" kern="1200" dirty="0">
                          <a:solidFill>
                            <a:schemeClr val="tx1"/>
                          </a:solidFill>
                          <a:effectLst/>
                          <a:latin typeface="Calibri"/>
                          <a:ea typeface="Calibri"/>
                          <a:cs typeface="Times New Roman"/>
                        </a:rPr>
                        <a:t>Point of change</a:t>
                      </a:r>
                    </a:p>
                    <a:p>
                      <a:pPr marL="0" indent="-228600" algn="l" defTabSz="914400" rtl="0" eaLnBrk="1" latinLnBrk="0" hangingPunct="1">
                        <a:lnSpc>
                          <a:spcPct val="115000"/>
                        </a:lnSpc>
                        <a:spcAft>
                          <a:spcPts val="0"/>
                        </a:spcAft>
                      </a:pPr>
                      <a:r>
                        <a:rPr lang="en-AU" sz="1100" b="1" kern="1200" dirty="0">
                          <a:solidFill>
                            <a:schemeClr val="tx1"/>
                          </a:solidFill>
                          <a:effectLst/>
                          <a:latin typeface="Calibri"/>
                          <a:ea typeface="Calibri"/>
                          <a:cs typeface="Times New Roman"/>
                        </a:rPr>
                        <a:t>What changes are needed?</a:t>
                      </a: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indent="-228600">
                        <a:lnSpc>
                          <a:spcPct val="115000"/>
                        </a:lnSpc>
                        <a:spcAft>
                          <a:spcPts val="600"/>
                        </a:spcAft>
                      </a:pPr>
                      <a:r>
                        <a:rPr lang="en-AU" sz="1100" dirty="0">
                          <a:effectLst/>
                          <a:latin typeface="Calibri"/>
                          <a:ea typeface="Times New Roman"/>
                        </a:rPr>
                        <a:t> </a:t>
                      </a:r>
                      <a:endParaRPr lang="en-AU" sz="1100" dirty="0">
                        <a:effectLst/>
                        <a:latin typeface="Times New Roman"/>
                        <a:ea typeface="Times New Roman"/>
                      </a:endParaRP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090">
                <a:tc>
                  <a:txBody>
                    <a:bodyPr/>
                    <a:lstStyle/>
                    <a:p>
                      <a:pPr marL="0" indent="-228600" algn="l" defTabSz="914400" rtl="0" eaLnBrk="1" latinLnBrk="0" hangingPunct="1">
                        <a:lnSpc>
                          <a:spcPct val="115000"/>
                        </a:lnSpc>
                        <a:spcAft>
                          <a:spcPts val="0"/>
                        </a:spcAft>
                      </a:pPr>
                      <a:r>
                        <a:rPr lang="en-AU" sz="1100" b="1" kern="1200" dirty="0">
                          <a:solidFill>
                            <a:schemeClr val="tx1"/>
                          </a:solidFill>
                          <a:effectLst/>
                          <a:latin typeface="Calibri"/>
                          <a:ea typeface="Calibri"/>
                          <a:cs typeface="Times New Roman"/>
                        </a:rPr>
                        <a:t>Acknowledgement</a:t>
                      </a:r>
                    </a:p>
                    <a:p>
                      <a:pPr marL="0" indent="-228600" algn="l" defTabSz="914400" rtl="0" eaLnBrk="1" latinLnBrk="0" hangingPunct="1">
                        <a:lnSpc>
                          <a:spcPct val="115000"/>
                        </a:lnSpc>
                        <a:spcAft>
                          <a:spcPts val="0"/>
                        </a:spcAft>
                      </a:pPr>
                      <a:r>
                        <a:rPr lang="en-AU" sz="1100" b="1" kern="1200" dirty="0">
                          <a:solidFill>
                            <a:schemeClr val="tx1"/>
                          </a:solidFill>
                          <a:effectLst/>
                          <a:latin typeface="Calibri"/>
                          <a:ea typeface="Calibri"/>
                          <a:cs typeface="Times New Roman"/>
                        </a:rPr>
                        <a:t>How can this  wrong doing be best acknowledged?</a:t>
                      </a: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indent="-228600">
                        <a:lnSpc>
                          <a:spcPct val="115000"/>
                        </a:lnSpc>
                        <a:spcAft>
                          <a:spcPts val="600"/>
                        </a:spcAft>
                      </a:pPr>
                      <a:r>
                        <a:rPr lang="en-AU" sz="1100" dirty="0">
                          <a:effectLst/>
                          <a:latin typeface="Calibri"/>
                          <a:ea typeface="Times New Roman"/>
                        </a:rPr>
                        <a:t> </a:t>
                      </a:r>
                      <a:endParaRPr lang="en-AU" sz="1100" dirty="0">
                        <a:effectLst/>
                        <a:latin typeface="Times New Roman"/>
                        <a:ea typeface="Times New Roman"/>
                      </a:endParaRP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516">
                <a:tc>
                  <a:txBody>
                    <a:bodyPr/>
                    <a:lstStyle/>
                    <a:p>
                      <a:pPr marL="0" indent="-228600" algn="l" defTabSz="914400" rtl="0" eaLnBrk="1" latinLnBrk="0" hangingPunct="1">
                        <a:lnSpc>
                          <a:spcPct val="115000"/>
                        </a:lnSpc>
                        <a:spcAft>
                          <a:spcPts val="0"/>
                        </a:spcAft>
                      </a:pPr>
                      <a:r>
                        <a:rPr lang="en-AU" sz="1100" b="1" kern="1200" dirty="0">
                          <a:solidFill>
                            <a:schemeClr val="tx1"/>
                          </a:solidFill>
                          <a:effectLst/>
                          <a:latin typeface="Calibri"/>
                          <a:ea typeface="Calibri"/>
                          <a:cs typeface="Times New Roman"/>
                        </a:rPr>
                        <a:t>Acceptance of responsibility</a:t>
                      </a:r>
                    </a:p>
                    <a:p>
                      <a:pPr marL="0" indent="-228600" algn="l" defTabSz="914400" rtl="0" eaLnBrk="1" latinLnBrk="0" hangingPunct="1">
                        <a:lnSpc>
                          <a:spcPct val="115000"/>
                        </a:lnSpc>
                        <a:spcAft>
                          <a:spcPts val="0"/>
                        </a:spcAft>
                      </a:pPr>
                      <a:r>
                        <a:rPr lang="en-AU" sz="1100" b="1" kern="1200" dirty="0">
                          <a:solidFill>
                            <a:schemeClr val="tx1"/>
                          </a:solidFill>
                          <a:effectLst/>
                          <a:latin typeface="Calibri"/>
                          <a:ea typeface="Calibri"/>
                          <a:cs typeface="Times New Roman"/>
                        </a:rPr>
                        <a:t>What is your level of responsibility</a:t>
                      </a: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indent="-228600">
                        <a:lnSpc>
                          <a:spcPct val="115000"/>
                        </a:lnSpc>
                        <a:spcAft>
                          <a:spcPts val="600"/>
                        </a:spcAft>
                      </a:pPr>
                      <a:r>
                        <a:rPr lang="en-AU" sz="1100" dirty="0">
                          <a:effectLst/>
                          <a:latin typeface="Calibri"/>
                          <a:ea typeface="Times New Roman"/>
                        </a:rPr>
                        <a:t> </a:t>
                      </a:r>
                      <a:endParaRPr lang="en-AU" sz="1100" dirty="0">
                        <a:effectLst/>
                        <a:latin typeface="Times New Roman"/>
                        <a:ea typeface="Times New Roman"/>
                      </a:endParaRP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516">
                <a:tc>
                  <a:txBody>
                    <a:bodyPr/>
                    <a:lstStyle/>
                    <a:p>
                      <a:pPr marL="0" indent="-228600" algn="l" defTabSz="914400" rtl="0" eaLnBrk="1" latinLnBrk="0" hangingPunct="1">
                        <a:lnSpc>
                          <a:spcPct val="115000"/>
                        </a:lnSpc>
                        <a:spcAft>
                          <a:spcPts val="0"/>
                        </a:spcAft>
                      </a:pPr>
                      <a:r>
                        <a:rPr lang="en-AU" sz="1100" b="1" kern="1200" dirty="0">
                          <a:solidFill>
                            <a:schemeClr val="tx1"/>
                          </a:solidFill>
                          <a:effectLst/>
                          <a:latin typeface="Calibri"/>
                          <a:ea typeface="Calibri"/>
                          <a:cs typeface="Times New Roman"/>
                        </a:rPr>
                        <a:t>Requirement for action</a:t>
                      </a:r>
                    </a:p>
                    <a:p>
                      <a:pPr marL="0" indent="-228600" algn="l" defTabSz="914400" rtl="0" eaLnBrk="1" latinLnBrk="0" hangingPunct="1">
                        <a:lnSpc>
                          <a:spcPct val="115000"/>
                        </a:lnSpc>
                        <a:spcAft>
                          <a:spcPts val="0"/>
                        </a:spcAft>
                      </a:pPr>
                      <a:r>
                        <a:rPr lang="en-AU" sz="1100" b="1" kern="1200" dirty="0">
                          <a:solidFill>
                            <a:schemeClr val="tx1"/>
                          </a:solidFill>
                          <a:effectLst/>
                          <a:latin typeface="Calibri"/>
                          <a:ea typeface="Calibri"/>
                          <a:cs typeface="Times New Roman"/>
                        </a:rPr>
                        <a:t>What action is required?</a:t>
                      </a: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indent="-228600">
                        <a:lnSpc>
                          <a:spcPct val="115000"/>
                        </a:lnSpc>
                        <a:spcAft>
                          <a:spcPts val="600"/>
                        </a:spcAft>
                      </a:pPr>
                      <a:r>
                        <a:rPr lang="en-AU" sz="1100" dirty="0">
                          <a:effectLst/>
                          <a:latin typeface="Calibri"/>
                          <a:ea typeface="Times New Roman"/>
                        </a:rPr>
                        <a:t> </a:t>
                      </a:r>
                      <a:endParaRPr lang="en-AU" sz="1100" dirty="0">
                        <a:effectLst/>
                        <a:latin typeface="Times New Roman"/>
                        <a:ea typeface="Times New Roman"/>
                      </a:endParaRPr>
                    </a:p>
                  </a:txBody>
                  <a:tcPr marL="63979" marR="63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128135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STEP 4	</a:t>
            </a:r>
            <a:r>
              <a:rPr lang="en-AU" b="1" dirty="0" smtClean="0"/>
              <a:t> Getting </a:t>
            </a:r>
            <a:r>
              <a:rPr lang="en-AU" b="1" dirty="0"/>
              <a:t>unstuck </a:t>
            </a:r>
            <a:r>
              <a:rPr lang="en-AU" dirty="0"/>
              <a:t/>
            </a:r>
            <a:br>
              <a:rPr lang="en-AU" dirty="0"/>
            </a:br>
            <a:endParaRPr lang="en-AU" dirty="0"/>
          </a:p>
        </p:txBody>
      </p:sp>
      <p:sp>
        <p:nvSpPr>
          <p:cNvPr id="3" name="Content Placeholder 2"/>
          <p:cNvSpPr>
            <a:spLocks noGrp="1"/>
          </p:cNvSpPr>
          <p:nvPr>
            <p:ph idx="1"/>
          </p:nvPr>
        </p:nvSpPr>
        <p:spPr>
          <a:xfrm>
            <a:off x="457200" y="914400"/>
            <a:ext cx="8229600" cy="5211763"/>
          </a:xfrm>
        </p:spPr>
        <p:txBody>
          <a:bodyPr/>
          <a:lstStyle/>
          <a:p>
            <a:pPr marL="0" indent="0">
              <a:buNone/>
            </a:pPr>
            <a:r>
              <a:rPr lang="en-AU" b="1" dirty="0"/>
              <a:t>Struggle and Suffering ?</a:t>
            </a:r>
            <a:endParaRPr lang="en-AU" sz="2800" dirty="0"/>
          </a:p>
          <a:p>
            <a:pPr lvl="0"/>
            <a:r>
              <a:rPr lang="en-AU" dirty="0"/>
              <a:t>ACT postulates that most if not all psychological suffering is due to unworkable:</a:t>
            </a:r>
            <a:endParaRPr lang="en-AU" sz="2800" dirty="0"/>
          </a:p>
          <a:p>
            <a:pPr lvl="1"/>
            <a:r>
              <a:rPr lang="en-AU" b="1" dirty="0"/>
              <a:t>cognitive fusion </a:t>
            </a:r>
            <a:br>
              <a:rPr lang="en-AU" b="1" dirty="0"/>
            </a:br>
            <a:r>
              <a:rPr lang="en-AU" dirty="0"/>
              <a:t>getting caught up and entangled in your thoughts</a:t>
            </a:r>
            <a:endParaRPr lang="en-AU" sz="2400" dirty="0"/>
          </a:p>
          <a:p>
            <a:r>
              <a:rPr lang="en-AU" dirty="0"/>
              <a:t> 	and </a:t>
            </a:r>
            <a:endParaRPr lang="en-AU" sz="2800" dirty="0"/>
          </a:p>
          <a:p>
            <a:pPr lvl="1"/>
            <a:r>
              <a:rPr lang="en-AU" b="1" dirty="0"/>
              <a:t>experiential avoidance</a:t>
            </a:r>
            <a:br>
              <a:rPr lang="en-AU" b="1" dirty="0"/>
            </a:br>
            <a:r>
              <a:rPr lang="en-AU" dirty="0"/>
              <a:t>trying to avoid or get rid of unwanted private experiences, such as thoughts, feelings, memories etc. </a:t>
            </a:r>
            <a:endParaRPr lang="en-AU" sz="2400"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63</a:t>
            </a:fld>
            <a:endParaRPr lang="en-US" dirty="0"/>
          </a:p>
        </p:txBody>
      </p:sp>
    </p:spTree>
    <p:extLst>
      <p:ext uri="{BB962C8B-B14F-4D97-AF65-F5344CB8AC3E}">
        <p14:creationId xmlns:p14="http://schemas.microsoft.com/office/powerpoint/2010/main" val="1587383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STEP 4	</a:t>
            </a:r>
            <a:r>
              <a:rPr lang="en-AU" b="1" dirty="0" smtClean="0"/>
              <a:t>  </a:t>
            </a:r>
            <a:r>
              <a:rPr lang="en-AU" b="1" dirty="0"/>
              <a:t>Getting unstuck </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ACT </a:t>
            </a:r>
            <a:r>
              <a:rPr lang="en-AU" dirty="0"/>
              <a:t>techniques for dealing with both anxiety (worry) and depression (rumination)</a:t>
            </a:r>
          </a:p>
          <a:p>
            <a:pPr lvl="1"/>
            <a:r>
              <a:rPr lang="en-AU" dirty="0"/>
              <a:t>identify how this thinking has kept us stuck and what its secondary benefits may have been in “protecting” us</a:t>
            </a:r>
          </a:p>
          <a:p>
            <a:pPr lvl="1"/>
            <a:r>
              <a:rPr lang="en-AU" dirty="0"/>
              <a:t>identify opportunities for self compassion, self-respect leading to self acceptance. </a:t>
            </a:r>
          </a:p>
          <a:p>
            <a:pPr marL="0" indent="0">
              <a:buNone/>
            </a:pPr>
            <a:endParaRPr lang="en-AU" dirty="0"/>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64</a:t>
            </a:fld>
            <a:endParaRPr lang="en-US" dirty="0"/>
          </a:p>
        </p:txBody>
      </p:sp>
    </p:spTree>
    <p:extLst>
      <p:ext uri="{BB962C8B-B14F-4D97-AF65-F5344CB8AC3E}">
        <p14:creationId xmlns:p14="http://schemas.microsoft.com/office/powerpoint/2010/main" val="6910607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STEP 4	</a:t>
            </a:r>
            <a:r>
              <a:rPr lang="en-AU" b="1" dirty="0" smtClean="0"/>
              <a:t> Getting </a:t>
            </a:r>
            <a:r>
              <a:rPr lang="en-AU" b="1" dirty="0"/>
              <a:t>unstuck </a:t>
            </a:r>
            <a:r>
              <a:rPr lang="en-AU" dirty="0"/>
              <a:t/>
            </a:r>
            <a:br>
              <a:rPr lang="en-AU" dirty="0"/>
            </a:br>
            <a:endParaRPr lang="en-AU" dirty="0"/>
          </a:p>
        </p:txBody>
      </p:sp>
      <p:sp>
        <p:nvSpPr>
          <p:cNvPr id="3" name="Content Placeholder 2"/>
          <p:cNvSpPr>
            <a:spLocks noGrp="1"/>
          </p:cNvSpPr>
          <p:nvPr>
            <p:ph idx="1"/>
          </p:nvPr>
        </p:nvSpPr>
        <p:spPr>
          <a:xfrm>
            <a:off x="457200" y="914400"/>
            <a:ext cx="8229600" cy="5211763"/>
          </a:xfrm>
        </p:spPr>
        <p:txBody>
          <a:bodyPr/>
          <a:lstStyle/>
          <a:p>
            <a:pPr marL="0" indent="0">
              <a:buNone/>
            </a:pPr>
            <a:r>
              <a:rPr lang="en-AU" b="1" dirty="0"/>
              <a:t>Struggle and Suffering ?</a:t>
            </a:r>
            <a:endParaRPr lang="en-AU" sz="2800" dirty="0"/>
          </a:p>
          <a:p>
            <a:r>
              <a:rPr lang="en-AU" dirty="0" smtClean="0"/>
              <a:t>Cognitive </a:t>
            </a:r>
            <a:r>
              <a:rPr lang="en-AU" dirty="0"/>
              <a:t>Fusion and Experiential Avoidance are neither ‘good’ nor ‘bad’ in and of themselves </a:t>
            </a:r>
            <a:endParaRPr lang="en-AU" sz="2800" dirty="0"/>
          </a:p>
          <a:p>
            <a:r>
              <a:rPr lang="en-AU" dirty="0"/>
              <a:t>Struggle occurs when experiential avoidance and cognitive fusion have ‘become unworkable or ‘problematic’ that is when they pull us into a self-defeating struggle with aspects of our life.</a:t>
            </a:r>
            <a:endParaRPr lang="en-AU" sz="2800" dirty="0"/>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65</a:t>
            </a:fld>
            <a:endParaRPr lang="en-US" dirty="0"/>
          </a:p>
        </p:txBody>
      </p:sp>
    </p:spTree>
    <p:extLst>
      <p:ext uri="{BB962C8B-B14F-4D97-AF65-F5344CB8AC3E}">
        <p14:creationId xmlns:p14="http://schemas.microsoft.com/office/powerpoint/2010/main" val="775588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STEP 4	</a:t>
            </a:r>
            <a:r>
              <a:rPr lang="en-AU" b="1" dirty="0" smtClean="0"/>
              <a:t> Exercise  </a:t>
            </a:r>
            <a:r>
              <a:rPr lang="en-AU" b="1" dirty="0"/>
              <a:t>Getting unstuck </a:t>
            </a:r>
            <a:r>
              <a:rPr lang="en-AU" dirty="0"/>
              <a:t/>
            </a:r>
            <a:br>
              <a:rPr lang="en-AU" dirty="0"/>
            </a:br>
            <a:endParaRPr lang="en-AU" dirty="0"/>
          </a:p>
        </p:txBody>
      </p:sp>
      <p:sp>
        <p:nvSpPr>
          <p:cNvPr id="3" name="Content Placeholder 2"/>
          <p:cNvSpPr>
            <a:spLocks noGrp="1"/>
          </p:cNvSpPr>
          <p:nvPr>
            <p:ph idx="1"/>
          </p:nvPr>
        </p:nvSpPr>
        <p:spPr>
          <a:xfrm>
            <a:off x="457200" y="5105400"/>
            <a:ext cx="8229600" cy="685800"/>
          </a:xfrm>
        </p:spPr>
        <p:txBody>
          <a:bodyPr/>
          <a:lstStyle/>
          <a:p>
            <a:pPr marL="0" indent="0">
              <a:buNone/>
            </a:pPr>
            <a:r>
              <a:rPr lang="en-AU" b="1" i="1" dirty="0" smtClean="0">
                <a:solidFill>
                  <a:srgbClr val="002060"/>
                </a:solidFill>
              </a:rPr>
              <a:t>OPAL – Openness, Presence, Acceptance, Light</a:t>
            </a:r>
            <a:endParaRPr lang="en-AU" b="1" i="1" dirty="0">
              <a:solidFill>
                <a:srgbClr val="002060"/>
              </a:solidFill>
            </a:endParaRPr>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66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002202" y="207598"/>
            <a:ext cx="4301396"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441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STEP 4	</a:t>
            </a:r>
            <a:r>
              <a:rPr lang="en-AU" b="1" dirty="0" smtClean="0"/>
              <a:t> Exercise  </a:t>
            </a:r>
            <a:r>
              <a:rPr lang="en-AU" b="1" dirty="0"/>
              <a:t>Getting unstuck </a:t>
            </a:r>
            <a:r>
              <a:rPr lang="en-AU" dirty="0"/>
              <a:t/>
            </a:r>
            <a:br>
              <a:rPr lang="en-AU" dirty="0"/>
            </a:br>
            <a:endParaRPr lang="en-AU" dirty="0"/>
          </a:p>
        </p:txBody>
      </p:sp>
      <p:sp>
        <p:nvSpPr>
          <p:cNvPr id="3" name="Content Placeholder 2"/>
          <p:cNvSpPr>
            <a:spLocks noGrp="1"/>
          </p:cNvSpPr>
          <p:nvPr>
            <p:ph idx="1"/>
          </p:nvPr>
        </p:nvSpPr>
        <p:spPr/>
        <p:txBody>
          <a:bodyPr/>
          <a:lstStyle/>
          <a:p>
            <a:pPr marL="0" indent="0">
              <a:buNone/>
            </a:pPr>
            <a:r>
              <a:rPr lang="en-AU" dirty="0" smtClean="0"/>
              <a:t>In  </a:t>
            </a:r>
            <a:r>
              <a:rPr lang="en-AU" dirty="0"/>
              <a:t>whatever way we acted in  our  scenario – let us bring compassionate presence to our </a:t>
            </a:r>
            <a:r>
              <a:rPr lang="en-AU" dirty="0" smtClean="0"/>
              <a:t>observation</a:t>
            </a:r>
          </a:p>
          <a:p>
            <a:pPr marL="0" indent="0">
              <a:buNone/>
            </a:pPr>
            <a:r>
              <a:rPr lang="en-AU" b="1" i="1" dirty="0" smtClean="0"/>
              <a:t>OPAL – Openness, Presence, Acceptance, Light</a:t>
            </a:r>
            <a:endParaRPr lang="en-AU" b="1" i="1" dirty="0"/>
          </a:p>
          <a:p>
            <a:pPr marL="0" indent="0">
              <a:buNone/>
            </a:pPr>
            <a:r>
              <a:rPr lang="en-AU" dirty="0"/>
              <a:t>Sit  with, embrace,   bear  light / illuminate,  bring openness interest curiosity and non judgement</a:t>
            </a:r>
            <a:r>
              <a:rPr lang="en-AU" dirty="0" smtClean="0"/>
              <a:t>.  Breathing </a:t>
            </a:r>
            <a:r>
              <a:rPr lang="en-AU" dirty="0"/>
              <a:t>into and creating space  for  compassionate presence </a:t>
            </a:r>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67</a:t>
            </a:fld>
            <a:endParaRPr lang="en-US" dirty="0"/>
          </a:p>
        </p:txBody>
      </p:sp>
    </p:spTree>
    <p:extLst>
      <p:ext uri="{BB962C8B-B14F-4D97-AF65-F5344CB8AC3E}">
        <p14:creationId xmlns:p14="http://schemas.microsoft.com/office/powerpoint/2010/main" val="18433344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STEP 5	 </a:t>
            </a:r>
            <a:r>
              <a:rPr lang="en-AU" b="1" dirty="0" smtClean="0"/>
              <a:t>Self </a:t>
            </a:r>
            <a:r>
              <a:rPr lang="en-AU" b="1" dirty="0"/>
              <a:t>Forgiveness </a:t>
            </a:r>
            <a:r>
              <a:rPr lang="en-AU" dirty="0"/>
              <a:t/>
            </a:r>
            <a:br>
              <a:rPr lang="en-AU" dirty="0"/>
            </a:br>
            <a:endParaRPr lang="en-AU" dirty="0"/>
          </a:p>
        </p:txBody>
      </p:sp>
      <p:sp>
        <p:nvSpPr>
          <p:cNvPr id="3" name="Content Placeholder 2"/>
          <p:cNvSpPr>
            <a:spLocks noGrp="1"/>
          </p:cNvSpPr>
          <p:nvPr>
            <p:ph idx="1"/>
          </p:nvPr>
        </p:nvSpPr>
        <p:spPr/>
        <p:txBody>
          <a:bodyPr/>
          <a:lstStyle/>
          <a:p>
            <a:pPr marL="0" indent="0">
              <a:buNone/>
            </a:pPr>
            <a:r>
              <a:rPr lang="en-AU" dirty="0" smtClean="0"/>
              <a:t>Identify </a:t>
            </a:r>
            <a:r>
              <a:rPr lang="en-AU" dirty="0"/>
              <a:t>particular circumstances that involve </a:t>
            </a:r>
            <a:r>
              <a:rPr lang="en-AU" dirty="0" smtClean="0"/>
              <a:t>repeated/continuing hurt </a:t>
            </a:r>
            <a:r>
              <a:rPr lang="en-AU" dirty="0"/>
              <a:t>in relation to your scenario: </a:t>
            </a:r>
            <a:endParaRPr lang="en-AU" dirty="0" smtClean="0"/>
          </a:p>
          <a:p>
            <a:pPr lvl="1"/>
            <a:r>
              <a:rPr lang="en-AU" sz="3600" dirty="0" smtClean="0"/>
              <a:t>Utilise </a:t>
            </a:r>
            <a:r>
              <a:rPr lang="en-AU" sz="3600" dirty="0"/>
              <a:t>ACT  techniques to  revisit </a:t>
            </a:r>
            <a:r>
              <a:rPr lang="en-AU" sz="3600" dirty="0" smtClean="0"/>
              <a:t>, revue  </a:t>
            </a:r>
            <a:r>
              <a:rPr lang="en-AU" sz="3600" dirty="0"/>
              <a:t>and reframe </a:t>
            </a:r>
            <a:endParaRPr lang="en-AU" sz="3600" dirty="0" smtClean="0"/>
          </a:p>
          <a:p>
            <a:pPr lvl="1"/>
            <a:r>
              <a:rPr lang="en-AU" sz="3600" dirty="0" smtClean="0"/>
              <a:t>identify </a:t>
            </a:r>
            <a:r>
              <a:rPr lang="en-AU" sz="3600" dirty="0"/>
              <a:t>means by which to drop burdens and to choose alternate thinking and action</a:t>
            </a:r>
          </a:p>
          <a:p>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68</a:t>
            </a:fld>
            <a:endParaRPr lang="en-US" dirty="0"/>
          </a:p>
        </p:txBody>
      </p:sp>
    </p:spTree>
    <p:extLst>
      <p:ext uri="{BB962C8B-B14F-4D97-AF65-F5344CB8AC3E}">
        <p14:creationId xmlns:p14="http://schemas.microsoft.com/office/powerpoint/2010/main" val="14144188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AU" sz="4000" dirty="0" smtClean="0"/>
              <a:t>COGNITIVE DEFUSION</a:t>
            </a:r>
          </a:p>
        </p:txBody>
      </p:sp>
      <p:sp>
        <p:nvSpPr>
          <p:cNvPr id="10243" name="Content Placeholder 2"/>
          <p:cNvSpPr>
            <a:spLocks noGrp="1"/>
          </p:cNvSpPr>
          <p:nvPr>
            <p:ph idx="1"/>
          </p:nvPr>
        </p:nvSpPr>
        <p:spPr/>
        <p:txBody>
          <a:bodyPr/>
          <a:lstStyle/>
          <a:p>
            <a:pPr eaLnBrk="1" hangingPunct="1"/>
            <a:r>
              <a:rPr lang="en-AU" dirty="0" smtClean="0">
                <a:solidFill>
                  <a:srgbClr val="002060"/>
                </a:solidFill>
              </a:rPr>
              <a:t>Dropping the struggle  - thoughts are events not facts</a:t>
            </a:r>
          </a:p>
          <a:p>
            <a:pPr eaLnBrk="1" hangingPunct="1">
              <a:lnSpc>
                <a:spcPct val="80000"/>
              </a:lnSpc>
            </a:pPr>
            <a:r>
              <a:rPr lang="en-AU" dirty="0" smtClean="0">
                <a:solidFill>
                  <a:srgbClr val="002060"/>
                </a:solidFill>
              </a:rPr>
              <a:t>It is the emphasis/attention we place on thoughts that determines their importance</a:t>
            </a:r>
          </a:p>
          <a:p>
            <a:pPr eaLnBrk="1" hangingPunct="1"/>
            <a:r>
              <a:rPr lang="en-AU" dirty="0" smtClean="0">
                <a:solidFill>
                  <a:srgbClr val="002060"/>
                </a:solidFill>
              </a:rPr>
              <a:t>create perspective by:</a:t>
            </a:r>
          </a:p>
          <a:p>
            <a:pPr lvl="2" eaLnBrk="1" hangingPunct="1"/>
            <a:r>
              <a:rPr lang="en-AU" sz="2800" dirty="0" smtClean="0">
                <a:solidFill>
                  <a:srgbClr val="002060"/>
                </a:solidFill>
              </a:rPr>
              <a:t>observing one's thoughts both comfortable and uncomfortable </a:t>
            </a:r>
          </a:p>
          <a:p>
            <a:pPr lvl="2" eaLnBrk="1" hangingPunct="1"/>
            <a:r>
              <a:rPr lang="en-AU" sz="2800" dirty="0" smtClean="0">
                <a:solidFill>
                  <a:srgbClr val="002060"/>
                </a:solidFill>
              </a:rPr>
              <a:t> without automatically taking them literally   </a:t>
            </a:r>
          </a:p>
          <a:p>
            <a:pPr lvl="2" eaLnBrk="1" hangingPunct="1"/>
            <a:r>
              <a:rPr lang="en-AU" sz="2800" dirty="0" smtClean="0">
                <a:solidFill>
                  <a:srgbClr val="002060"/>
                </a:solidFill>
              </a:rPr>
              <a:t>or attaching any particular value to them</a:t>
            </a:r>
          </a:p>
          <a:p>
            <a:pPr lvl="2" eaLnBrk="1" hangingPunct="1"/>
            <a:endParaRPr lang="en-AU" sz="2800"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4B8A21AA-946B-4065-A9C3-CAEE9AC66455}" type="slidenum">
              <a:rPr lang="en-US"/>
              <a:pPr>
                <a:defRPr/>
              </a:pPr>
              <a:t>69</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sz="3600" b="1" dirty="0"/>
              <a:t>Why a focus on self forgiveness?</a:t>
            </a:r>
            <a:endParaRPr lang="en-AU" dirty="0"/>
          </a:p>
        </p:txBody>
      </p:sp>
      <p:sp>
        <p:nvSpPr>
          <p:cNvPr id="3" name="Content Placeholder 2"/>
          <p:cNvSpPr>
            <a:spLocks noGrp="1"/>
          </p:cNvSpPr>
          <p:nvPr>
            <p:ph idx="1"/>
          </p:nvPr>
        </p:nvSpPr>
        <p:spPr/>
        <p:txBody>
          <a:bodyPr rtlCol="0">
            <a:normAutofit fontScale="92500" lnSpcReduction="20000"/>
          </a:bodyPr>
          <a:lstStyle/>
          <a:p>
            <a:pPr lvl="1"/>
            <a:r>
              <a:rPr lang="en-AU" dirty="0" smtClean="0">
                <a:solidFill>
                  <a:schemeClr val="accent4">
                    <a:lumMod val="75000"/>
                  </a:schemeClr>
                </a:solidFill>
              </a:rPr>
              <a:t>A key </a:t>
            </a:r>
            <a:r>
              <a:rPr lang="en-AU" dirty="0">
                <a:solidFill>
                  <a:schemeClr val="accent4">
                    <a:lumMod val="75000"/>
                  </a:schemeClr>
                </a:solidFill>
              </a:rPr>
              <a:t>factor in psychological </a:t>
            </a:r>
            <a:r>
              <a:rPr lang="en-AU" dirty="0" smtClean="0">
                <a:solidFill>
                  <a:schemeClr val="accent4">
                    <a:lumMod val="75000"/>
                  </a:schemeClr>
                </a:solidFill>
              </a:rPr>
              <a:t>health? Now a small evidence base: Fisher and </a:t>
            </a:r>
            <a:r>
              <a:rPr lang="en-AU" dirty="0" err="1" smtClean="0">
                <a:solidFill>
                  <a:schemeClr val="accent4">
                    <a:lumMod val="75000"/>
                  </a:schemeClr>
                </a:solidFill>
              </a:rPr>
              <a:t>Exline</a:t>
            </a:r>
            <a:r>
              <a:rPr lang="en-AU" dirty="0" smtClean="0">
                <a:solidFill>
                  <a:schemeClr val="accent4">
                    <a:lumMod val="75000"/>
                  </a:schemeClr>
                </a:solidFill>
              </a:rPr>
              <a:t> (2006) Wenzel and Woodyat</a:t>
            </a:r>
            <a:r>
              <a:rPr lang="en-AU" dirty="0" smtClean="0"/>
              <a:t>t (2012) </a:t>
            </a:r>
            <a:r>
              <a:rPr lang="en-AU" dirty="0" smtClean="0">
                <a:solidFill>
                  <a:schemeClr val="accent4">
                    <a:lumMod val="75000"/>
                  </a:schemeClr>
                </a:solidFill>
              </a:rPr>
              <a:t>Worthington et al. (2013).  </a:t>
            </a:r>
          </a:p>
          <a:p>
            <a:pPr lvl="1"/>
            <a:endParaRPr lang="en-AU" dirty="0" smtClean="0">
              <a:solidFill>
                <a:schemeClr val="accent4">
                  <a:lumMod val="75000"/>
                </a:schemeClr>
              </a:solidFill>
            </a:endParaRPr>
          </a:p>
          <a:p>
            <a:pPr lvl="1"/>
            <a:r>
              <a:rPr lang="en-AU" dirty="0" smtClean="0">
                <a:solidFill>
                  <a:schemeClr val="accent4">
                    <a:lumMod val="75000"/>
                  </a:schemeClr>
                </a:solidFill>
              </a:rPr>
              <a:t>Indicates better responses to </a:t>
            </a:r>
            <a:r>
              <a:rPr lang="en-AU" dirty="0">
                <a:solidFill>
                  <a:schemeClr val="accent4">
                    <a:lumMod val="75000"/>
                  </a:schemeClr>
                </a:solidFill>
              </a:rPr>
              <a:t>both major one off events or repeated behaviours which are no longer desired or </a:t>
            </a:r>
            <a:r>
              <a:rPr lang="en-AU" dirty="0" smtClean="0">
                <a:solidFill>
                  <a:schemeClr val="accent4">
                    <a:lumMod val="75000"/>
                  </a:schemeClr>
                </a:solidFill>
              </a:rPr>
              <a:t>helpful?</a:t>
            </a:r>
          </a:p>
          <a:p>
            <a:pPr lvl="1"/>
            <a:endParaRPr lang="en-AU" dirty="0" smtClean="0">
              <a:solidFill>
                <a:schemeClr val="accent4">
                  <a:lumMod val="75000"/>
                </a:schemeClr>
              </a:solidFill>
            </a:endParaRPr>
          </a:p>
          <a:p>
            <a:pPr lvl="1"/>
            <a:r>
              <a:rPr lang="en-AU" dirty="0" smtClean="0">
                <a:solidFill>
                  <a:schemeClr val="accent4">
                    <a:lumMod val="75000"/>
                  </a:schemeClr>
                </a:solidFill>
              </a:rPr>
              <a:t>A lack </a:t>
            </a:r>
            <a:r>
              <a:rPr lang="en-AU" dirty="0">
                <a:solidFill>
                  <a:schemeClr val="accent4">
                    <a:lumMod val="75000"/>
                  </a:schemeClr>
                </a:solidFill>
              </a:rPr>
              <a:t>of self-forgiveness may contribute to psychological distress and be associated with unhelpful and unworkable ways of responding to life challenges.</a:t>
            </a:r>
          </a:p>
          <a:p>
            <a:pPr lvl="1" eaLnBrk="1" fontAlgn="auto" hangingPunct="1">
              <a:spcAft>
                <a:spcPts val="0"/>
              </a:spcAft>
              <a:defRPr/>
            </a:pPr>
            <a:endParaRPr lang="en-AU" dirty="0" smtClean="0"/>
          </a:p>
        </p:txBody>
      </p:sp>
      <p:sp>
        <p:nvSpPr>
          <p:cNvPr id="4" name="Slide Number Placeholder 3"/>
          <p:cNvSpPr>
            <a:spLocks noGrp="1"/>
          </p:cNvSpPr>
          <p:nvPr>
            <p:ph type="sldNum" sz="quarter" idx="12"/>
          </p:nvPr>
        </p:nvSpPr>
        <p:spPr/>
        <p:txBody>
          <a:bodyPr/>
          <a:lstStyle/>
          <a:p>
            <a:pPr>
              <a:defRPr/>
            </a:pPr>
            <a:fld id="{C039F157-BA7D-4171-8CBF-0763E821E31F}" type="slidenum">
              <a:rPr lang="en-US"/>
              <a:pPr>
                <a:defRPr/>
              </a:pPr>
              <a:t>7</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extLst>
      <p:ext uri="{BB962C8B-B14F-4D97-AF65-F5344CB8AC3E}">
        <p14:creationId xmlns:p14="http://schemas.microsoft.com/office/powerpoint/2010/main" val="15508810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AU" dirty="0" smtClean="0"/>
              <a:t>PRACTICE</a:t>
            </a:r>
          </a:p>
        </p:txBody>
      </p:sp>
      <p:sp>
        <p:nvSpPr>
          <p:cNvPr id="5123" name="Content Placeholder 2"/>
          <p:cNvSpPr>
            <a:spLocks noGrp="1"/>
          </p:cNvSpPr>
          <p:nvPr>
            <p:ph idx="1"/>
          </p:nvPr>
        </p:nvSpPr>
        <p:spPr/>
        <p:txBody>
          <a:bodyPr/>
          <a:lstStyle/>
          <a:p>
            <a:pPr>
              <a:buFont typeface="Wingdings" pitchFamily="2" charset="2"/>
              <a:buNone/>
              <a:defRPr/>
            </a:pPr>
            <a:r>
              <a:rPr lang="en-AU" dirty="0" smtClean="0"/>
              <a:t>Defusion</a:t>
            </a:r>
          </a:p>
          <a:p>
            <a:pPr lvl="1">
              <a:defRPr/>
            </a:pPr>
            <a:r>
              <a:rPr lang="en-AU" dirty="0" smtClean="0"/>
              <a:t>Bring a different perspective to thoughts that are concerning you Create some distance by: </a:t>
            </a:r>
          </a:p>
          <a:p>
            <a:pPr lvl="2">
              <a:defRPr/>
            </a:pPr>
            <a:r>
              <a:rPr lang="en-AU" dirty="0" smtClean="0"/>
              <a:t>putting those thoughts on a movie screen</a:t>
            </a:r>
          </a:p>
          <a:p>
            <a:pPr lvl="2">
              <a:defRPr/>
            </a:pPr>
            <a:r>
              <a:rPr lang="en-AU" dirty="0" smtClean="0"/>
              <a:t>Repeat key words on high rotation until they loose meaning</a:t>
            </a:r>
          </a:p>
          <a:p>
            <a:pPr lvl="2">
              <a:defRPr/>
            </a:pPr>
            <a:r>
              <a:rPr lang="en-AU" dirty="0" smtClean="0"/>
              <a:t>Associate key stories with a jingle or song – happy birthday, a popular ad</a:t>
            </a:r>
          </a:p>
          <a:p>
            <a:pPr lvl="2">
              <a:defRPr/>
            </a:pPr>
            <a:r>
              <a:rPr lang="en-AU" dirty="0" smtClean="0"/>
              <a:t>Give a name to a common thought or story</a:t>
            </a:r>
          </a:p>
          <a:p>
            <a:pPr>
              <a:defRPr/>
            </a:pPr>
            <a:endParaRPr lang="en-AU" dirty="0" smtClean="0"/>
          </a:p>
          <a:p>
            <a:pPr algn="ctr">
              <a:buFont typeface="Wingdings" pitchFamily="2" charset="2"/>
              <a:buNone/>
              <a:defRPr/>
            </a:pPr>
            <a:endParaRPr lang="en-AU" dirty="0" smtClean="0"/>
          </a:p>
        </p:txBody>
      </p:sp>
      <p:sp>
        <p:nvSpPr>
          <p:cNvPr id="4" name="Footer Placeholder 3"/>
          <p:cNvSpPr>
            <a:spLocks noGrp="1"/>
          </p:cNvSpPr>
          <p:nvPr>
            <p:ph type="ftr" sz="quarter" idx="11"/>
          </p:nvPr>
        </p:nvSpPr>
        <p:spPr/>
        <p:txBody>
          <a:bodyPr/>
          <a:lstStyle/>
          <a:p>
            <a:pPr>
              <a:defRPr/>
            </a:pPr>
            <a:r>
              <a:rPr lang="en-AU" dirty="0" smtClean="0">
                <a:solidFill>
                  <a:prstClr val="black">
                    <a:tint val="75000"/>
                  </a:prstClr>
                </a:solidFill>
              </a:rPr>
              <a:t>Developed from ACT in a Nutshell  © Russ Harris 2008            www.actmindfully.com.au             russharris@actmindfully.com.au</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1BCD241-09A0-412A-A7A0-FDB2F4DB732E}" type="slidenum">
              <a:rPr lang="en-US" smtClean="0">
                <a:solidFill>
                  <a:prstClr val="black">
                    <a:tint val="75000"/>
                  </a:prstClr>
                </a:solidFill>
              </a:rPr>
              <a:pPr>
                <a:defRPr/>
              </a:pPr>
              <a:t>70</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AU" sz="3600" dirty="0" smtClean="0"/>
              <a:t>Acceptance/Willingness</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AU" sz="2800" dirty="0" smtClean="0"/>
              <a:t>Acceptance brings willingness </a:t>
            </a:r>
            <a:r>
              <a:rPr lang="en-AU" sz="2800" dirty="0"/>
              <a:t>to experience uncomfortable thoughts, feelings, or physical sensations</a:t>
            </a:r>
          </a:p>
          <a:p>
            <a:pPr lvl="1" eaLnBrk="1" fontAlgn="auto" hangingPunct="1">
              <a:spcAft>
                <a:spcPts val="0"/>
              </a:spcAft>
              <a:defRPr/>
            </a:pPr>
            <a:r>
              <a:rPr lang="en-AU" sz="2400" dirty="0" smtClean="0"/>
              <a:t>In the service of response flexibility </a:t>
            </a:r>
          </a:p>
          <a:p>
            <a:pPr lvl="1" eaLnBrk="1" fontAlgn="auto" hangingPunct="1">
              <a:spcAft>
                <a:spcPts val="0"/>
              </a:spcAft>
              <a:defRPr/>
            </a:pPr>
            <a:r>
              <a:rPr lang="en-AU" sz="2400" dirty="0" smtClean="0"/>
              <a:t>Bring openness curiosity and non judgment to your observation of private experience</a:t>
            </a:r>
          </a:p>
          <a:p>
            <a:pPr lvl="1" eaLnBrk="1" fontAlgn="auto" hangingPunct="1">
              <a:spcAft>
                <a:spcPts val="0"/>
              </a:spcAft>
              <a:defRPr/>
            </a:pPr>
            <a:r>
              <a:rPr lang="en-AU" sz="2400" dirty="0" smtClean="0"/>
              <a:t>Making room for private experience – dropping unnecessary struggle</a:t>
            </a:r>
          </a:p>
          <a:p>
            <a:pPr marL="723900" indent="-723900" eaLnBrk="1" fontAlgn="auto" hangingPunct="1">
              <a:spcAft>
                <a:spcPts val="0"/>
              </a:spcAft>
              <a:defRPr/>
            </a:pPr>
            <a:endParaRPr lang="en-AU" dirty="0"/>
          </a:p>
          <a:p>
            <a:pPr lvl="1" eaLnBrk="1" fontAlgn="auto" hangingPunct="1">
              <a:spcAft>
                <a:spcPts val="0"/>
              </a:spcAft>
              <a:defRPr/>
            </a:pPr>
            <a:endParaRPr lang="en-AU" sz="2400" dirty="0" smtClean="0"/>
          </a:p>
        </p:txBody>
      </p:sp>
      <p:sp>
        <p:nvSpPr>
          <p:cNvPr id="4" name="Slide Number Placeholder 3"/>
          <p:cNvSpPr>
            <a:spLocks noGrp="1"/>
          </p:cNvSpPr>
          <p:nvPr>
            <p:ph type="sldNum" sz="quarter" idx="12"/>
          </p:nvPr>
        </p:nvSpPr>
        <p:spPr/>
        <p:txBody>
          <a:bodyPr/>
          <a:lstStyle/>
          <a:p>
            <a:pPr>
              <a:defRPr/>
            </a:pPr>
            <a:fld id="{9DFA537B-86F9-43C4-85B6-141DEB10CC6A}" type="slidenum">
              <a:rPr lang="en-US"/>
              <a:pPr>
                <a:defRPr/>
              </a:pPr>
              <a:t>71</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AU" sz="3600" dirty="0" smtClean="0"/>
              <a:t>Acceptance/Willingness</a:t>
            </a:r>
          </a:p>
        </p:txBody>
      </p:sp>
      <p:sp>
        <p:nvSpPr>
          <p:cNvPr id="3" name="Content Placeholder 2"/>
          <p:cNvSpPr>
            <a:spLocks noGrp="1"/>
          </p:cNvSpPr>
          <p:nvPr>
            <p:ph idx="1"/>
          </p:nvPr>
        </p:nvSpPr>
        <p:spPr/>
        <p:txBody>
          <a:bodyPr rtlCol="0">
            <a:normAutofit/>
          </a:bodyPr>
          <a:lstStyle/>
          <a:p>
            <a:pPr marL="723900" indent="-723900" eaLnBrk="1" fontAlgn="auto" hangingPunct="1">
              <a:spcAft>
                <a:spcPts val="0"/>
              </a:spcAft>
              <a:defRPr/>
            </a:pPr>
            <a:r>
              <a:rPr lang="en-AU" sz="2900" dirty="0" smtClean="0"/>
              <a:t>Acceptance </a:t>
            </a:r>
            <a:r>
              <a:rPr lang="en-AU" sz="2900" dirty="0"/>
              <a:t>Means:</a:t>
            </a:r>
          </a:p>
          <a:p>
            <a:pPr marL="1176338" lvl="1" indent="-723900" eaLnBrk="1" fontAlgn="auto" hangingPunct="1">
              <a:spcAft>
                <a:spcPts val="0"/>
              </a:spcAft>
              <a:defRPr/>
            </a:pPr>
            <a:r>
              <a:rPr lang="en-AU" sz="2600" dirty="0"/>
              <a:t>Opening up and making room for painful feelings and sensations</a:t>
            </a:r>
            <a:r>
              <a:rPr lang="en-AU" sz="2600" dirty="0" smtClean="0"/>
              <a:t>.</a:t>
            </a:r>
          </a:p>
          <a:p>
            <a:pPr marL="1176338" lvl="1" indent="-723900" eaLnBrk="1" fontAlgn="auto" hangingPunct="1">
              <a:spcAft>
                <a:spcPts val="0"/>
              </a:spcAft>
              <a:defRPr/>
            </a:pPr>
            <a:endParaRPr lang="en-AU" sz="2600" dirty="0"/>
          </a:p>
          <a:p>
            <a:pPr marL="1176338" lvl="1" indent="-723900" eaLnBrk="1" fontAlgn="auto" hangingPunct="1">
              <a:spcAft>
                <a:spcPts val="0"/>
              </a:spcAft>
              <a:defRPr/>
            </a:pPr>
            <a:endParaRPr lang="en-AU" sz="2600" dirty="0"/>
          </a:p>
          <a:p>
            <a:pPr marL="723900" indent="-723900" eaLnBrk="1" fontAlgn="auto" hangingPunct="1">
              <a:spcAft>
                <a:spcPts val="0"/>
              </a:spcAft>
              <a:defRPr/>
            </a:pPr>
            <a:r>
              <a:rPr lang="en-AU" sz="2900" dirty="0"/>
              <a:t>Acceptance is not</a:t>
            </a:r>
          </a:p>
          <a:p>
            <a:pPr marL="1343025" lvl="1" indent="-723900" eaLnBrk="1" fontAlgn="auto" hangingPunct="1">
              <a:spcAft>
                <a:spcPts val="0"/>
              </a:spcAft>
              <a:defRPr/>
            </a:pPr>
            <a:r>
              <a:rPr lang="en-AU" sz="2600" dirty="0"/>
              <a:t>Resignation, Failure , Toleration, Putting things aside, Getting on top of things, Taking control</a:t>
            </a:r>
          </a:p>
          <a:p>
            <a:pPr lvl="1" eaLnBrk="1" fontAlgn="auto" hangingPunct="1">
              <a:spcAft>
                <a:spcPts val="0"/>
              </a:spcAft>
              <a:defRPr/>
            </a:pPr>
            <a:endParaRPr lang="en-AU" sz="2400" dirty="0" smtClean="0"/>
          </a:p>
        </p:txBody>
      </p:sp>
      <p:sp>
        <p:nvSpPr>
          <p:cNvPr id="4" name="Slide Number Placeholder 3"/>
          <p:cNvSpPr>
            <a:spLocks noGrp="1"/>
          </p:cNvSpPr>
          <p:nvPr>
            <p:ph type="sldNum" sz="quarter" idx="12"/>
          </p:nvPr>
        </p:nvSpPr>
        <p:spPr/>
        <p:txBody>
          <a:bodyPr/>
          <a:lstStyle/>
          <a:p>
            <a:pPr>
              <a:defRPr/>
            </a:pPr>
            <a:fld id="{9DFA537B-86F9-43C4-85B6-141DEB10CC6A}" type="slidenum">
              <a:rPr lang="en-US"/>
              <a:pPr>
                <a:defRPr/>
              </a:pPr>
              <a:t>72</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extLst>
      <p:ext uri="{BB962C8B-B14F-4D97-AF65-F5344CB8AC3E}">
        <p14:creationId xmlns:p14="http://schemas.microsoft.com/office/powerpoint/2010/main" val="30421054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AU" sz="3600" dirty="0" smtClean="0"/>
              <a:t>Acceptance/Willingness</a:t>
            </a:r>
          </a:p>
        </p:txBody>
      </p:sp>
      <p:sp>
        <p:nvSpPr>
          <p:cNvPr id="3" name="Content Placeholder 2"/>
          <p:cNvSpPr>
            <a:spLocks noGrp="1"/>
          </p:cNvSpPr>
          <p:nvPr>
            <p:ph idx="1"/>
          </p:nvPr>
        </p:nvSpPr>
        <p:spPr/>
        <p:txBody>
          <a:bodyPr rtlCol="0">
            <a:normAutofit/>
          </a:bodyPr>
          <a:lstStyle/>
          <a:p>
            <a:pPr marL="723900" indent="-723900" eaLnBrk="1" fontAlgn="auto" hangingPunct="1">
              <a:spcAft>
                <a:spcPts val="0"/>
              </a:spcAft>
              <a:defRPr/>
            </a:pPr>
            <a:r>
              <a:rPr lang="en-AU" sz="2900" dirty="0" smtClean="0"/>
              <a:t>Acceptance </a:t>
            </a:r>
            <a:r>
              <a:rPr lang="en-AU" sz="2900" dirty="0"/>
              <a:t>is a posture: </a:t>
            </a:r>
          </a:p>
          <a:p>
            <a:pPr marL="1339850" lvl="1" indent="-619125" eaLnBrk="1" fontAlgn="auto" hangingPunct="1">
              <a:spcAft>
                <a:spcPts val="0"/>
              </a:spcAft>
              <a:defRPr/>
            </a:pPr>
            <a:r>
              <a:rPr lang="en-AU" sz="2600" dirty="0"/>
              <a:t>Being willing to go through/sit with</a:t>
            </a:r>
          </a:p>
          <a:p>
            <a:pPr marL="1339850" lvl="1" indent="-619125" eaLnBrk="1" fontAlgn="auto" hangingPunct="1">
              <a:spcAft>
                <a:spcPts val="0"/>
              </a:spcAft>
              <a:defRPr/>
            </a:pPr>
            <a:r>
              <a:rPr lang="en-AU" sz="2600" dirty="0"/>
              <a:t>Accepting physical reactions </a:t>
            </a:r>
            <a:r>
              <a:rPr lang="en-AU" sz="2600" dirty="0" smtClean="0"/>
              <a:t>that might </a:t>
            </a:r>
            <a:r>
              <a:rPr lang="en-AU" sz="2600" dirty="0"/>
              <a:t>not be pleasant but are natural </a:t>
            </a:r>
          </a:p>
          <a:p>
            <a:pPr marL="1339850" lvl="1" indent="-619125" eaLnBrk="1" fontAlgn="auto" hangingPunct="1">
              <a:spcAft>
                <a:spcPts val="0"/>
              </a:spcAft>
              <a:defRPr/>
            </a:pPr>
            <a:r>
              <a:rPr lang="en-AU" sz="2600" dirty="0"/>
              <a:t>I can make room for these sensations</a:t>
            </a:r>
          </a:p>
          <a:p>
            <a:pPr marL="1339850" lvl="1" indent="-619125" eaLnBrk="1" fontAlgn="auto" hangingPunct="1">
              <a:spcAft>
                <a:spcPts val="0"/>
              </a:spcAft>
              <a:defRPr/>
            </a:pPr>
            <a:r>
              <a:rPr lang="en-AU" sz="2600" dirty="0"/>
              <a:t>I can observe these thoughts and not be caught up in them</a:t>
            </a:r>
          </a:p>
          <a:p>
            <a:pPr marL="723900" indent="-723900" eaLnBrk="1" fontAlgn="auto" hangingPunct="1">
              <a:spcAft>
                <a:spcPts val="0"/>
              </a:spcAft>
              <a:defRPr/>
            </a:pPr>
            <a:endParaRPr lang="en-AU" dirty="0"/>
          </a:p>
          <a:p>
            <a:pPr lvl="1" eaLnBrk="1" fontAlgn="auto" hangingPunct="1">
              <a:spcAft>
                <a:spcPts val="0"/>
              </a:spcAft>
              <a:defRPr/>
            </a:pPr>
            <a:endParaRPr lang="en-AU" sz="2400" dirty="0" smtClean="0"/>
          </a:p>
        </p:txBody>
      </p:sp>
      <p:sp>
        <p:nvSpPr>
          <p:cNvPr id="4" name="Slide Number Placeholder 3"/>
          <p:cNvSpPr>
            <a:spLocks noGrp="1"/>
          </p:cNvSpPr>
          <p:nvPr>
            <p:ph type="sldNum" sz="quarter" idx="12"/>
          </p:nvPr>
        </p:nvSpPr>
        <p:spPr/>
        <p:txBody>
          <a:bodyPr/>
          <a:lstStyle/>
          <a:p>
            <a:pPr>
              <a:defRPr/>
            </a:pPr>
            <a:fld id="{9DFA537B-86F9-43C4-85B6-141DEB10CC6A}" type="slidenum">
              <a:rPr lang="en-US"/>
              <a:pPr>
                <a:defRPr/>
              </a:pPr>
              <a:t>73</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extLst>
      <p:ext uri="{BB962C8B-B14F-4D97-AF65-F5344CB8AC3E}">
        <p14:creationId xmlns:p14="http://schemas.microsoft.com/office/powerpoint/2010/main" val="1701639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AU" dirty="0" smtClean="0"/>
              <a:t>Acceptance/Willingness</a:t>
            </a:r>
          </a:p>
        </p:txBody>
      </p:sp>
      <p:sp>
        <p:nvSpPr>
          <p:cNvPr id="3" name="Content Placeholder 2"/>
          <p:cNvSpPr>
            <a:spLocks noGrp="1"/>
          </p:cNvSpPr>
          <p:nvPr>
            <p:ph idx="1"/>
          </p:nvPr>
        </p:nvSpPr>
        <p:spPr/>
        <p:txBody>
          <a:bodyPr rtlCol="0">
            <a:normAutofit/>
          </a:bodyPr>
          <a:lstStyle/>
          <a:p>
            <a:pPr marL="723900" indent="-723900" eaLnBrk="1" fontAlgn="auto" hangingPunct="1">
              <a:spcAft>
                <a:spcPts val="0"/>
              </a:spcAft>
              <a:defRPr/>
            </a:pPr>
            <a:r>
              <a:rPr lang="en-AU" dirty="0" smtClean="0"/>
              <a:t>Painful feelings and sensations may arise from a variety of triggers: </a:t>
            </a:r>
          </a:p>
          <a:p>
            <a:pPr marL="1430338" lvl="1" indent="-619125" eaLnBrk="1" fontAlgn="auto" hangingPunct="1">
              <a:spcAft>
                <a:spcPts val="0"/>
              </a:spcAft>
              <a:defRPr/>
            </a:pPr>
            <a:r>
              <a:rPr lang="en-AU" dirty="0" smtClean="0"/>
              <a:t>Spontaneous feelings/thoughts</a:t>
            </a:r>
          </a:p>
          <a:p>
            <a:pPr marL="1430338" lvl="1" indent="-619125" eaLnBrk="1" fontAlgn="auto" hangingPunct="1">
              <a:spcAft>
                <a:spcPts val="0"/>
              </a:spcAft>
              <a:defRPr/>
            </a:pPr>
            <a:r>
              <a:rPr lang="en-AU" dirty="0" smtClean="0"/>
              <a:t>Spontaneous memories</a:t>
            </a:r>
          </a:p>
          <a:p>
            <a:pPr marL="1430338" lvl="1" indent="-619125" eaLnBrk="1" fontAlgn="auto" hangingPunct="1">
              <a:spcAft>
                <a:spcPts val="0"/>
              </a:spcAft>
              <a:defRPr/>
            </a:pPr>
            <a:r>
              <a:rPr lang="en-AU" dirty="0" smtClean="0"/>
              <a:t>Physical sensations</a:t>
            </a:r>
          </a:p>
          <a:p>
            <a:pPr marL="977900" indent="-619125" eaLnBrk="1" fontAlgn="auto" hangingPunct="1">
              <a:spcAft>
                <a:spcPts val="0"/>
              </a:spcAft>
              <a:defRPr/>
            </a:pPr>
            <a:r>
              <a:rPr lang="en-AU" dirty="0" smtClean="0"/>
              <a:t>Many people spend redundant effort in experiential avoidance of these sensations</a:t>
            </a:r>
          </a:p>
          <a:p>
            <a:pPr eaLnBrk="1" fontAlgn="auto" hangingPunct="1">
              <a:spcAft>
                <a:spcPts val="0"/>
              </a:spcAft>
              <a:defRPr/>
            </a:pPr>
            <a:endParaRPr lang="en-AU" dirty="0"/>
          </a:p>
        </p:txBody>
      </p:sp>
      <p:sp>
        <p:nvSpPr>
          <p:cNvPr id="5" name="Slide Number Placeholder 4"/>
          <p:cNvSpPr>
            <a:spLocks noGrp="1"/>
          </p:cNvSpPr>
          <p:nvPr>
            <p:ph type="sldNum" sz="quarter" idx="12"/>
          </p:nvPr>
        </p:nvSpPr>
        <p:spPr/>
        <p:txBody>
          <a:bodyPr/>
          <a:lstStyle/>
          <a:p>
            <a:pPr>
              <a:defRPr/>
            </a:pPr>
            <a:fld id="{AAB056EB-1F68-4988-B8A3-2DB3240373B4}" type="slidenum">
              <a:rPr lang="en-AU"/>
              <a:pPr>
                <a:defRPr/>
              </a:pPr>
              <a:t>74</a:t>
            </a:fld>
            <a:endParaRPr lang="en-AU" dirty="0"/>
          </a:p>
        </p:txBody>
      </p:sp>
      <p:sp>
        <p:nvSpPr>
          <p:cNvPr id="6" name="Footer Placeholder 5"/>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Practice</a:t>
            </a:r>
          </a:p>
        </p:txBody>
      </p:sp>
      <p:sp>
        <p:nvSpPr>
          <p:cNvPr id="32770" name="Slide Number Placeholder 5"/>
          <p:cNvSpPr>
            <a:spLocks noGrp="1"/>
          </p:cNvSpPr>
          <p:nvPr>
            <p:ph type="sldNum" sz="quarter" idx="12"/>
          </p:nvPr>
        </p:nvSpPr>
        <p:spPr/>
        <p:txBody>
          <a:bodyPr/>
          <a:lstStyle/>
          <a:p>
            <a:pPr>
              <a:defRPr/>
            </a:pPr>
            <a:fld id="{FE0DCF7C-36D1-4E15-BB5F-A40CD87CDF3A}" type="slidenum">
              <a:rPr lang="en-US"/>
              <a:pPr>
                <a:defRPr/>
              </a:pPr>
              <a:t>75</a:t>
            </a:fld>
            <a:endParaRPr lang="en-US" dirty="0"/>
          </a:p>
        </p:txBody>
      </p:sp>
      <p:sp>
        <p:nvSpPr>
          <p:cNvPr id="7" name="Rectangle 3"/>
          <p:cNvSpPr>
            <a:spLocks noGrp="1" noChangeArrowheads="1"/>
          </p:cNvSpPr>
          <p:nvPr>
            <p:ph idx="1"/>
          </p:nvPr>
        </p:nvSpPr>
        <p:spPr>
          <a:xfrm>
            <a:off x="457200" y="1600200"/>
            <a:ext cx="7620000" cy="4525963"/>
          </a:xfrm>
        </p:spPr>
        <p:txBody>
          <a:bodyPr rtlCol="0">
            <a:normAutofit/>
          </a:bodyPr>
          <a:lstStyle/>
          <a:p>
            <a:pPr marL="533400" indent="-533400" eaLnBrk="1" fontAlgn="auto" hangingPunct="1">
              <a:lnSpc>
                <a:spcPct val="90000"/>
              </a:lnSpc>
              <a:spcAft>
                <a:spcPts val="0"/>
              </a:spcAft>
              <a:defRPr/>
            </a:pPr>
            <a:r>
              <a:rPr lang="en-AU" dirty="0" smtClean="0"/>
              <a:t>Meditation on willingness</a:t>
            </a:r>
          </a:p>
          <a:p>
            <a:pPr marL="985838" lvl="1" indent="-533400" eaLnBrk="1" fontAlgn="auto" hangingPunct="1">
              <a:lnSpc>
                <a:spcPct val="90000"/>
              </a:lnSpc>
              <a:spcAft>
                <a:spcPts val="0"/>
              </a:spcAft>
              <a:defRPr/>
            </a:pPr>
            <a:r>
              <a:rPr lang="en-AU" dirty="0" smtClean="0"/>
              <a:t>Identify a manageably uncomfortable memory thought/situation/circumstance</a:t>
            </a:r>
          </a:p>
          <a:p>
            <a:pPr marL="985838" lvl="1" indent="-533400" eaLnBrk="1" fontAlgn="auto" hangingPunct="1">
              <a:lnSpc>
                <a:spcPct val="90000"/>
              </a:lnSpc>
              <a:spcAft>
                <a:spcPts val="0"/>
              </a:spcAft>
              <a:defRPr/>
            </a:pPr>
            <a:r>
              <a:rPr lang="en-AU" dirty="0" smtClean="0"/>
              <a:t>Breath into it let it be do not judge it</a:t>
            </a:r>
          </a:p>
          <a:p>
            <a:pPr marL="985838" lvl="1" indent="-533400" eaLnBrk="1" fontAlgn="auto" hangingPunct="1">
              <a:lnSpc>
                <a:spcPct val="90000"/>
              </a:lnSpc>
              <a:spcAft>
                <a:spcPts val="0"/>
              </a:spcAft>
              <a:defRPr/>
            </a:pPr>
            <a:r>
              <a:rPr lang="en-AU" dirty="0" smtClean="0"/>
              <a:t>Examine its boundaries</a:t>
            </a:r>
          </a:p>
          <a:p>
            <a:pPr marL="985838" lvl="1" indent="-533400" eaLnBrk="1" fontAlgn="auto" hangingPunct="1">
              <a:lnSpc>
                <a:spcPct val="90000"/>
              </a:lnSpc>
              <a:spcAft>
                <a:spcPts val="0"/>
              </a:spcAft>
              <a:defRPr/>
            </a:pPr>
            <a:r>
              <a:rPr lang="en-AU" dirty="0" smtClean="0"/>
              <a:t>Create space and perspective</a:t>
            </a:r>
          </a:p>
          <a:p>
            <a:pPr marL="985838" lvl="1" indent="-533400" eaLnBrk="1" fontAlgn="auto" hangingPunct="1">
              <a:lnSpc>
                <a:spcPct val="90000"/>
              </a:lnSpc>
              <a:spcAft>
                <a:spcPts val="0"/>
              </a:spcAft>
              <a:defRPr/>
            </a:pPr>
            <a:r>
              <a:rPr lang="en-AU" dirty="0" smtClean="0"/>
              <a:t>Sit with it for a period of time</a:t>
            </a:r>
          </a:p>
          <a:p>
            <a:pPr marL="533400" indent="-533400" eaLnBrk="1" fontAlgn="auto" hangingPunct="1">
              <a:lnSpc>
                <a:spcPct val="90000"/>
              </a:lnSpc>
              <a:spcAft>
                <a:spcPts val="0"/>
              </a:spcAft>
              <a:defRPr/>
            </a:pPr>
            <a:endParaRPr lang="en-US" dirty="0" smtClean="0"/>
          </a:p>
          <a:p>
            <a:pPr marL="533400" indent="-533400" eaLnBrk="1" fontAlgn="auto" hangingPunct="1">
              <a:lnSpc>
                <a:spcPct val="90000"/>
              </a:lnSpc>
              <a:spcAft>
                <a:spcPts val="0"/>
              </a:spcAft>
              <a:defRPr/>
            </a:pPr>
            <a:endParaRPr lang="en-US" dirty="0" smtClean="0"/>
          </a:p>
        </p:txBody>
      </p:sp>
      <p:sp>
        <p:nvSpPr>
          <p:cNvPr id="6" name="Footer Placeholder 5"/>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AU" dirty="0" smtClean="0"/>
              <a:t>THE SELF AS OBSERVER</a:t>
            </a:r>
          </a:p>
        </p:txBody>
      </p:sp>
      <p:sp>
        <p:nvSpPr>
          <p:cNvPr id="3" name="Content Placeholder 2"/>
          <p:cNvSpPr>
            <a:spLocks noGrp="1"/>
          </p:cNvSpPr>
          <p:nvPr>
            <p:ph idx="1"/>
          </p:nvPr>
        </p:nvSpPr>
        <p:spPr/>
        <p:txBody>
          <a:bodyPr rtlCol="0">
            <a:normAutofit lnSpcReduction="10000"/>
          </a:bodyPr>
          <a:lstStyle/>
          <a:p>
            <a:pPr lvl="1" eaLnBrk="1" fontAlgn="auto" hangingPunct="1">
              <a:spcAft>
                <a:spcPts val="0"/>
              </a:spcAft>
              <a:defRPr/>
            </a:pPr>
            <a:r>
              <a:rPr lang="en-AU" sz="3600" dirty="0" smtClean="0"/>
              <a:t>We are more than the sum of our story and experience</a:t>
            </a:r>
          </a:p>
          <a:p>
            <a:pPr lvl="1" eaLnBrk="1" fontAlgn="auto" hangingPunct="1">
              <a:spcAft>
                <a:spcPts val="0"/>
              </a:spcAft>
              <a:defRPr/>
            </a:pPr>
            <a:r>
              <a:rPr lang="en-AU" sz="3600" dirty="0" smtClean="0"/>
              <a:t>That is we can have a stance  beyond being caught up in the humdrum, in the past or the idealised future</a:t>
            </a:r>
          </a:p>
          <a:p>
            <a:pPr lvl="1" eaLnBrk="1" fontAlgn="auto" hangingPunct="1">
              <a:spcAft>
                <a:spcPts val="0"/>
              </a:spcAft>
              <a:defRPr/>
            </a:pPr>
            <a:r>
              <a:rPr lang="en-AU" sz="3600" dirty="0"/>
              <a:t>We can observe our life and develop </a:t>
            </a:r>
            <a:r>
              <a:rPr lang="en-AU" sz="3600" dirty="0" smtClean="0"/>
              <a:t> </a:t>
            </a:r>
            <a:r>
              <a:rPr lang="en-AU" sz="3600" dirty="0"/>
              <a:t>perspective </a:t>
            </a:r>
            <a:r>
              <a:rPr lang="en-AU" sz="3600" dirty="0" smtClean="0"/>
              <a:t>that is curious, non-judgemental and flexible</a:t>
            </a:r>
          </a:p>
        </p:txBody>
      </p:sp>
      <p:sp>
        <p:nvSpPr>
          <p:cNvPr id="4" name="Slide Number Placeholder 3"/>
          <p:cNvSpPr>
            <a:spLocks noGrp="1"/>
          </p:cNvSpPr>
          <p:nvPr>
            <p:ph type="sldNum" sz="quarter" idx="12"/>
          </p:nvPr>
        </p:nvSpPr>
        <p:spPr/>
        <p:txBody>
          <a:bodyPr/>
          <a:lstStyle/>
          <a:p>
            <a:pPr>
              <a:defRPr/>
            </a:pPr>
            <a:fld id="{FCC506BC-65A8-4CCD-A37D-67BEC0E6C983}" type="slidenum">
              <a:rPr lang="en-US">
                <a:solidFill>
                  <a:prstClr val="black">
                    <a:tint val="75000"/>
                  </a:prstClr>
                </a:solidFill>
              </a:rPr>
              <a:pPr>
                <a:defRPr/>
              </a:pPr>
              <a:t>76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AU" dirty="0">
                <a:solidFill>
                  <a:prstClr val="black">
                    <a:tint val="75000"/>
                  </a:prstClr>
                </a:solidFill>
              </a:rPr>
              <a:t>Developed from ACT in a Nutshell  © Russ Harris 2008            www.actmindfully.com.au             russharris@actmindfully.com.au</a:t>
            </a:r>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AU" dirty="0" smtClean="0"/>
              <a:t>PRACTICE</a:t>
            </a:r>
          </a:p>
        </p:txBody>
      </p:sp>
      <p:sp>
        <p:nvSpPr>
          <p:cNvPr id="16387" name="Content Placeholder 2"/>
          <p:cNvSpPr>
            <a:spLocks noGrp="1"/>
          </p:cNvSpPr>
          <p:nvPr>
            <p:ph idx="1"/>
          </p:nvPr>
        </p:nvSpPr>
        <p:spPr/>
        <p:txBody>
          <a:bodyPr/>
          <a:lstStyle/>
          <a:p>
            <a:pPr>
              <a:buFont typeface="Wingdings" pitchFamily="2" charset="2"/>
              <a:buNone/>
            </a:pPr>
            <a:r>
              <a:rPr lang="en-AU" dirty="0" smtClean="0"/>
              <a:t>Thinking about thinking</a:t>
            </a:r>
          </a:p>
          <a:p>
            <a:r>
              <a:rPr lang="en-AU" sz="2400" dirty="0" smtClean="0"/>
              <a:t>Take 3-5 mins</a:t>
            </a:r>
          </a:p>
          <a:p>
            <a:r>
              <a:rPr lang="en-AU" sz="2400" dirty="0" smtClean="0"/>
              <a:t>Take time to breathe – breathe into your diaphragm – notice your breathe</a:t>
            </a:r>
          </a:p>
          <a:p>
            <a:r>
              <a:rPr lang="en-AU" sz="2400" dirty="0" smtClean="0"/>
              <a:t>Notice how your thoughts flow</a:t>
            </a:r>
          </a:p>
          <a:p>
            <a:r>
              <a:rPr lang="en-AU" sz="2400" dirty="0" smtClean="0"/>
              <a:t>Now notice that you are noticing</a:t>
            </a:r>
          </a:p>
          <a:p>
            <a:r>
              <a:rPr lang="en-AU" sz="2400" dirty="0" smtClean="0"/>
              <a:t>Are your thoughts real or just thoughts?</a:t>
            </a:r>
          </a:p>
          <a:p>
            <a:r>
              <a:rPr lang="en-AU" sz="2400" dirty="0" smtClean="0"/>
              <a:t>Notice the observer of these thoughts</a:t>
            </a:r>
          </a:p>
          <a:p>
            <a:r>
              <a:rPr lang="en-AU" sz="2400" dirty="0" smtClean="0"/>
              <a:t>Think about what others may say about you – employers, friends, reporters, bloggers what is the real you?</a:t>
            </a:r>
          </a:p>
          <a:p>
            <a:endParaRPr lang="en-AU" dirty="0" smtClean="0"/>
          </a:p>
          <a:p>
            <a:pPr algn="ctr">
              <a:buFont typeface="Wingdings" pitchFamily="2" charset="2"/>
              <a:buNone/>
            </a:pPr>
            <a:endParaRPr lang="en-AU" dirty="0" smtClean="0"/>
          </a:p>
        </p:txBody>
      </p:sp>
      <p:sp>
        <p:nvSpPr>
          <p:cNvPr id="4" name="Footer Placeholder 3"/>
          <p:cNvSpPr>
            <a:spLocks noGrp="1"/>
          </p:cNvSpPr>
          <p:nvPr>
            <p:ph type="ftr" sz="quarter" idx="11"/>
          </p:nvPr>
        </p:nvSpPr>
        <p:spPr/>
        <p:txBody>
          <a:bodyPr/>
          <a:lstStyle/>
          <a:p>
            <a:pPr>
              <a:defRPr/>
            </a:pPr>
            <a:r>
              <a:rPr lang="en-AU" dirty="0" smtClean="0">
                <a:solidFill>
                  <a:prstClr val="black">
                    <a:tint val="75000"/>
                  </a:prstClr>
                </a:solidFill>
              </a:rPr>
              <a:t>Developed from ACT in a Nutshell  © Russ Harris 2008            www.actmindfully.com.au             russharris@actmindfully.com.au</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456B1B6-F191-4FFC-8065-73837FAB812A}" type="slidenum">
              <a:rPr lang="en-US" smtClean="0">
                <a:solidFill>
                  <a:prstClr val="black">
                    <a:tint val="75000"/>
                  </a:prstClr>
                </a:solidFill>
              </a:rPr>
              <a:pPr>
                <a:defRPr/>
              </a:pPr>
              <a:t>77</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AU" dirty="0" smtClean="0"/>
              <a:t>BEING PRESENT</a:t>
            </a:r>
          </a:p>
        </p:txBody>
      </p:sp>
      <p:sp>
        <p:nvSpPr>
          <p:cNvPr id="3" name="Content Placeholder 2"/>
          <p:cNvSpPr>
            <a:spLocks noGrp="1"/>
          </p:cNvSpPr>
          <p:nvPr>
            <p:ph idx="1"/>
          </p:nvPr>
        </p:nvSpPr>
        <p:spPr/>
        <p:txBody>
          <a:bodyPr rtlCol="0">
            <a:normAutofit/>
          </a:bodyPr>
          <a:lstStyle/>
          <a:p>
            <a:pPr lvl="1" eaLnBrk="1" fontAlgn="auto" hangingPunct="1">
              <a:spcAft>
                <a:spcPts val="0"/>
              </a:spcAft>
              <a:defRPr/>
            </a:pPr>
            <a:r>
              <a:rPr lang="en-AU" sz="3600" dirty="0" smtClean="0"/>
              <a:t>Being able to direct attention flexibly and voluntarily to present external and internal events</a:t>
            </a:r>
          </a:p>
          <a:p>
            <a:pPr lvl="1" eaLnBrk="1" fontAlgn="auto" hangingPunct="1">
              <a:spcAft>
                <a:spcPts val="0"/>
              </a:spcAft>
              <a:defRPr/>
            </a:pPr>
            <a:endParaRPr lang="en-AU" sz="3600" dirty="0" smtClean="0"/>
          </a:p>
          <a:p>
            <a:pPr lvl="1" eaLnBrk="1" fontAlgn="auto" hangingPunct="1">
              <a:spcAft>
                <a:spcPts val="0"/>
              </a:spcAft>
              <a:defRPr/>
            </a:pPr>
            <a:r>
              <a:rPr lang="en-AU" sz="3600" dirty="0" smtClean="0"/>
              <a:t>rather than automatically focusing on the past or future or elsewhere </a:t>
            </a:r>
          </a:p>
        </p:txBody>
      </p:sp>
      <p:sp>
        <p:nvSpPr>
          <p:cNvPr id="4" name="Slide Number Placeholder 3"/>
          <p:cNvSpPr>
            <a:spLocks noGrp="1"/>
          </p:cNvSpPr>
          <p:nvPr>
            <p:ph type="sldNum" sz="quarter" idx="12"/>
          </p:nvPr>
        </p:nvSpPr>
        <p:spPr/>
        <p:txBody>
          <a:bodyPr/>
          <a:lstStyle/>
          <a:p>
            <a:pPr>
              <a:defRPr/>
            </a:pPr>
            <a:fld id="{53325D0A-D52A-4EA8-9E64-6E8C858878EE}" type="slidenum">
              <a:rPr lang="en-US"/>
              <a:pPr>
                <a:defRPr/>
              </a:pPr>
              <a:t>78</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AU" dirty="0" smtClean="0"/>
              <a:t>PRACTICE</a:t>
            </a:r>
          </a:p>
        </p:txBody>
      </p:sp>
      <p:sp>
        <p:nvSpPr>
          <p:cNvPr id="18435" name="Content Placeholder 2"/>
          <p:cNvSpPr>
            <a:spLocks noGrp="1"/>
          </p:cNvSpPr>
          <p:nvPr>
            <p:ph idx="1"/>
          </p:nvPr>
        </p:nvSpPr>
        <p:spPr/>
        <p:txBody>
          <a:bodyPr/>
          <a:lstStyle/>
          <a:p>
            <a:pPr>
              <a:buFont typeface="Wingdings" pitchFamily="2" charset="2"/>
              <a:buNone/>
            </a:pPr>
            <a:r>
              <a:rPr lang="en-AU" sz="2800" dirty="0" smtClean="0"/>
              <a:t>Getting past the Buzz</a:t>
            </a:r>
          </a:p>
          <a:p>
            <a:r>
              <a:rPr lang="en-AU" sz="2800" dirty="0" smtClean="0"/>
              <a:t>Take 3-5 mins</a:t>
            </a:r>
          </a:p>
          <a:p>
            <a:r>
              <a:rPr lang="en-AU" sz="2800" dirty="0" smtClean="0"/>
              <a:t>Take time to breathe – breathe into your diaphragm – notice your breathe</a:t>
            </a:r>
          </a:p>
          <a:p>
            <a:r>
              <a:rPr lang="en-AU" sz="2800" dirty="0" smtClean="0"/>
              <a:t>Let your thoughts come and go</a:t>
            </a:r>
          </a:p>
          <a:p>
            <a:r>
              <a:rPr lang="en-AU" sz="2800" dirty="0" smtClean="0"/>
              <a:t>Attend to aspects of your  breathing</a:t>
            </a:r>
          </a:p>
          <a:p>
            <a:pPr>
              <a:buFont typeface="Wingdings" pitchFamily="2" charset="2"/>
              <a:buNone/>
            </a:pPr>
            <a:r>
              <a:rPr lang="en-AU" sz="2800" dirty="0" smtClean="0"/>
              <a:t>Sultana/Chocolate Exercise</a:t>
            </a:r>
          </a:p>
          <a:p>
            <a:pPr>
              <a:buFont typeface="Wingdings" pitchFamily="2" charset="2"/>
              <a:buNone/>
            </a:pPr>
            <a:r>
              <a:rPr lang="en-AU" sz="2800" dirty="0" smtClean="0"/>
              <a:t>Doing the Dishes</a:t>
            </a:r>
          </a:p>
          <a:p>
            <a:pPr algn="ctr">
              <a:buFont typeface="Wingdings" pitchFamily="2" charset="2"/>
              <a:buNone/>
            </a:pPr>
            <a:endParaRPr lang="en-AU" dirty="0" smtClean="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74D5F0EC-9FDA-4D43-BA09-6E65749B0C55}"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Footer Placeholder 3"/>
          <p:cNvSpPr>
            <a:spLocks noGrp="1"/>
          </p:cNvSpPr>
          <p:nvPr>
            <p:ph type="ftr" sz="quarter" idx="11"/>
          </p:nvPr>
        </p:nvSpPr>
        <p:spPr/>
        <p:txBody>
          <a:bodyPr/>
          <a:lstStyle/>
          <a:p>
            <a:pPr>
              <a:defRPr/>
            </a:pPr>
            <a:r>
              <a:rPr lang="en-AU"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8</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4514850" cy="506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3488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 6  Values </a:t>
            </a:r>
            <a:r>
              <a:rPr lang="en-AU" dirty="0"/>
              <a:t>for Action</a:t>
            </a:r>
            <a:br>
              <a:rPr lang="en-AU" dirty="0"/>
            </a:br>
            <a:endParaRPr lang="en-AU" dirty="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80</a:t>
            </a:fld>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6859" y="914400"/>
            <a:ext cx="5350281"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3999" y="4144089"/>
            <a:ext cx="2511303" cy="1354217"/>
          </a:xfrm>
          <a:prstGeom prst="rect">
            <a:avLst/>
          </a:prstGeom>
          <a:noFill/>
        </p:spPr>
        <p:txBody>
          <a:bodyPr wrap="square" rtlCol="0">
            <a:spAutoFit/>
          </a:bodyPr>
          <a:lstStyle/>
          <a:p>
            <a:r>
              <a:rPr lang="en-AU" sz="1600" b="1" dirty="0"/>
              <a:t>Revisit  values  above with a framework for action – </a:t>
            </a:r>
            <a:r>
              <a:rPr lang="en-AU" sz="1600" b="1" dirty="0" smtClean="0"/>
              <a:t>choose </a:t>
            </a:r>
            <a:r>
              <a:rPr lang="en-AU" sz="1600" b="1" dirty="0"/>
              <a:t>an area of choice and response</a:t>
            </a:r>
          </a:p>
          <a:p>
            <a:endParaRPr lang="en-AU" dirty="0"/>
          </a:p>
        </p:txBody>
      </p:sp>
      <p:sp>
        <p:nvSpPr>
          <p:cNvPr id="7" name="TextBox 6"/>
          <p:cNvSpPr txBox="1"/>
          <p:nvPr/>
        </p:nvSpPr>
        <p:spPr>
          <a:xfrm>
            <a:off x="6400799" y="1522642"/>
            <a:ext cx="2362531" cy="2831544"/>
          </a:xfrm>
          <a:prstGeom prst="rect">
            <a:avLst/>
          </a:prstGeom>
          <a:noFill/>
        </p:spPr>
        <p:txBody>
          <a:bodyPr wrap="square" rtlCol="0">
            <a:spAutoFit/>
          </a:bodyPr>
          <a:lstStyle/>
          <a:p>
            <a:r>
              <a:rPr lang="en-AU" sz="1600" b="1" dirty="0"/>
              <a:t>Identify to what extent are values informing </a:t>
            </a:r>
            <a:r>
              <a:rPr lang="en-AU" sz="1600" b="1" dirty="0" smtClean="0"/>
              <a:t/>
            </a:r>
            <a:br>
              <a:rPr lang="en-AU" sz="1600" b="1" dirty="0" smtClean="0"/>
            </a:br>
            <a:r>
              <a:rPr lang="en-AU" sz="1600" b="1" dirty="0" smtClean="0"/>
              <a:t>self </a:t>
            </a:r>
            <a:r>
              <a:rPr lang="en-AU" sz="1600" b="1" dirty="0"/>
              <a:t>forgiveness  and to what </a:t>
            </a:r>
            <a:r>
              <a:rPr lang="en-AU" sz="1600" b="1" dirty="0" smtClean="0"/>
              <a:t>extent  </a:t>
            </a:r>
            <a:br>
              <a:rPr lang="en-AU" sz="1600" b="1" dirty="0" smtClean="0"/>
            </a:br>
            <a:r>
              <a:rPr lang="en-AU" sz="1600" b="1" dirty="0" smtClean="0"/>
              <a:t>self forgiveness </a:t>
            </a:r>
            <a:r>
              <a:rPr lang="en-AU" sz="1600" b="1" dirty="0"/>
              <a:t>allows us to move toward valued living </a:t>
            </a:r>
            <a:r>
              <a:rPr lang="en-AU" sz="1600" b="1" dirty="0" smtClean="0"/>
              <a:t> - a self reinforcing cycle</a:t>
            </a:r>
            <a:endParaRPr lang="en-AU" sz="1600" b="1" dirty="0"/>
          </a:p>
          <a:p>
            <a:r>
              <a:rPr lang="en-AU" sz="1600" dirty="0"/>
              <a:t> </a:t>
            </a:r>
          </a:p>
          <a:p>
            <a:endParaRPr lang="en-AU" dirty="0"/>
          </a:p>
        </p:txBody>
      </p:sp>
      <p:sp>
        <p:nvSpPr>
          <p:cNvPr id="8" name="TextBox 7"/>
          <p:cNvSpPr txBox="1"/>
          <p:nvPr/>
        </p:nvSpPr>
        <p:spPr>
          <a:xfrm>
            <a:off x="152400" y="5715000"/>
            <a:ext cx="3276600" cy="430887"/>
          </a:xfrm>
          <a:prstGeom prst="rect">
            <a:avLst/>
          </a:prstGeom>
          <a:noFill/>
        </p:spPr>
        <p:txBody>
          <a:bodyPr wrap="square" rtlCol="0">
            <a:spAutoFit/>
          </a:bodyPr>
          <a:lstStyle/>
          <a:p>
            <a:r>
              <a:rPr lang="en-AU" sz="1100" dirty="0"/>
              <a:t>The ‘Choice Point’ worksheet – from </a:t>
            </a:r>
            <a:r>
              <a:rPr lang="en-AU" sz="1100" i="1" dirty="0"/>
              <a:t>The Weight Escape</a:t>
            </a:r>
            <a:r>
              <a:rPr lang="en-AU" sz="1100" dirty="0"/>
              <a:t>, © Ciarrochi, Bailey, and Harris, 2014</a:t>
            </a:r>
          </a:p>
        </p:txBody>
      </p:sp>
      <p:sp>
        <p:nvSpPr>
          <p:cNvPr id="9" name="TextBox 8"/>
          <p:cNvSpPr txBox="1"/>
          <p:nvPr/>
        </p:nvSpPr>
        <p:spPr>
          <a:xfrm>
            <a:off x="1219200" y="4144089"/>
            <a:ext cx="2663371" cy="1354217"/>
          </a:xfrm>
          <a:prstGeom prst="rect">
            <a:avLst/>
          </a:prstGeom>
          <a:noFill/>
        </p:spPr>
        <p:txBody>
          <a:bodyPr wrap="square" rtlCol="0">
            <a:spAutoFit/>
          </a:bodyPr>
          <a:lstStyle/>
          <a:p>
            <a:r>
              <a:rPr lang="en-AU" sz="1600" b="1" dirty="0" smtClean="0"/>
              <a:t>Identify  how values have been neglected, ignored or not enacted – Pseudo Self </a:t>
            </a:r>
            <a:r>
              <a:rPr lang="en-AU" sz="1600" b="1" dirty="0" err="1" smtClean="0"/>
              <a:t>Forgivness</a:t>
            </a:r>
            <a:endParaRPr lang="en-AU" sz="1600" b="1" dirty="0"/>
          </a:p>
          <a:p>
            <a:endParaRPr lang="en-AU" dirty="0"/>
          </a:p>
        </p:txBody>
      </p:sp>
      <p:sp>
        <p:nvSpPr>
          <p:cNvPr id="10" name="TextBox 9"/>
          <p:cNvSpPr txBox="1"/>
          <p:nvPr/>
        </p:nvSpPr>
        <p:spPr>
          <a:xfrm>
            <a:off x="318655" y="2057400"/>
            <a:ext cx="2817585" cy="861774"/>
          </a:xfrm>
          <a:prstGeom prst="rect">
            <a:avLst/>
          </a:prstGeom>
          <a:noFill/>
        </p:spPr>
        <p:txBody>
          <a:bodyPr wrap="square" rtlCol="0">
            <a:spAutoFit/>
          </a:bodyPr>
          <a:lstStyle/>
          <a:p>
            <a:r>
              <a:rPr lang="en-AU" sz="1600" b="1" dirty="0" smtClean="0"/>
              <a:t>Apply OPAL to previously unworkable responses</a:t>
            </a:r>
            <a:endParaRPr lang="en-AU" sz="1600" b="1" dirty="0"/>
          </a:p>
          <a:p>
            <a:endParaRPr lang="en-AU" dirty="0"/>
          </a:p>
        </p:txBody>
      </p:sp>
    </p:spTree>
    <p:extLst>
      <p:ext uri="{BB962C8B-B14F-4D97-AF65-F5344CB8AC3E}">
        <p14:creationId xmlns:p14="http://schemas.microsoft.com/office/powerpoint/2010/main" val="35330889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AU" sz="4800" dirty="0" smtClean="0"/>
              <a:t>Step 6 Exercise Values in Action</a:t>
            </a:r>
            <a:endParaRPr lang="en-AU" sz="2800" dirty="0" smtClean="0"/>
          </a:p>
        </p:txBody>
      </p:sp>
      <p:sp>
        <p:nvSpPr>
          <p:cNvPr id="3" name="Content Placeholder 2"/>
          <p:cNvSpPr>
            <a:spLocks noGrp="1"/>
          </p:cNvSpPr>
          <p:nvPr>
            <p:ph idx="1"/>
          </p:nvPr>
        </p:nvSpPr>
        <p:spPr/>
        <p:txBody>
          <a:bodyPr rtlCol="0">
            <a:normAutofit/>
          </a:bodyPr>
          <a:lstStyle/>
          <a:p>
            <a:pPr lvl="1" eaLnBrk="1" fontAlgn="auto" hangingPunct="1">
              <a:spcAft>
                <a:spcPts val="0"/>
              </a:spcAft>
              <a:defRPr/>
            </a:pPr>
            <a:r>
              <a:rPr lang="en-AU" altLang="en-US" dirty="0">
                <a:solidFill>
                  <a:schemeClr val="tx1"/>
                </a:solidFill>
                <a:latin typeface="Calibri" pitchFamily="34" charset="0"/>
                <a:ea typeface="Calibri" pitchFamily="34" charset="0"/>
                <a:cs typeface="Times New Roman" pitchFamily="18" charset="0"/>
              </a:rPr>
              <a:t>Refer to the Remorse worksheet and </a:t>
            </a:r>
            <a:r>
              <a:rPr lang="en-AU" altLang="en-US" dirty="0" smtClean="0">
                <a:solidFill>
                  <a:schemeClr val="tx1"/>
                </a:solidFill>
                <a:latin typeface="Calibri" pitchFamily="34" charset="0"/>
                <a:ea typeface="Calibri" pitchFamily="34" charset="0"/>
                <a:cs typeface="Times New Roman" pitchFamily="18" charset="0"/>
              </a:rPr>
              <a:t>chart </a:t>
            </a:r>
            <a:r>
              <a:rPr lang="en-AU" altLang="en-US" dirty="0">
                <a:solidFill>
                  <a:schemeClr val="tx1"/>
                </a:solidFill>
                <a:latin typeface="Calibri" pitchFamily="34" charset="0"/>
                <a:ea typeface="Calibri" pitchFamily="34" charset="0"/>
                <a:cs typeface="Times New Roman" pitchFamily="18" charset="0"/>
              </a:rPr>
              <a:t>one </a:t>
            </a:r>
            <a:r>
              <a:rPr lang="en-AU" altLang="en-US" dirty="0" smtClean="0">
                <a:solidFill>
                  <a:schemeClr val="tx1"/>
                </a:solidFill>
                <a:latin typeface="Calibri" pitchFamily="34" charset="0"/>
                <a:ea typeface="Calibri" pitchFamily="34" charset="0"/>
                <a:cs typeface="Times New Roman" pitchFamily="18" charset="0"/>
              </a:rPr>
              <a:t>action </a:t>
            </a:r>
            <a:r>
              <a:rPr lang="en-AU" altLang="en-US" dirty="0">
                <a:solidFill>
                  <a:schemeClr val="tx1"/>
                </a:solidFill>
                <a:latin typeface="Calibri" pitchFamily="34" charset="0"/>
                <a:ea typeface="Calibri" pitchFamily="34" charset="0"/>
                <a:cs typeface="Times New Roman" pitchFamily="18" charset="0"/>
              </a:rPr>
              <a:t>for next week</a:t>
            </a:r>
            <a:endParaRPr lang="en-AU" dirty="0" smtClean="0"/>
          </a:p>
        </p:txBody>
      </p:sp>
      <p:sp>
        <p:nvSpPr>
          <p:cNvPr id="4" name="Slide Number Placeholder 3"/>
          <p:cNvSpPr>
            <a:spLocks noGrp="1"/>
          </p:cNvSpPr>
          <p:nvPr>
            <p:ph type="sldNum" sz="quarter" idx="12"/>
          </p:nvPr>
        </p:nvSpPr>
        <p:spPr/>
        <p:txBody>
          <a:bodyPr/>
          <a:lstStyle/>
          <a:p>
            <a:pPr>
              <a:defRPr/>
            </a:pPr>
            <a:fld id="{62BAA570-C8D7-4E43-B08F-79A8BA64DB95}" type="slidenum">
              <a:rPr lang="en-US"/>
              <a:pPr>
                <a:defRPr/>
              </a:pPr>
              <a:t>81</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63092931"/>
              </p:ext>
            </p:extLst>
          </p:nvPr>
        </p:nvGraphicFramePr>
        <p:xfrm>
          <a:off x="609600" y="2819400"/>
          <a:ext cx="7924799" cy="2895606"/>
        </p:xfrm>
        <a:graphic>
          <a:graphicData uri="http://schemas.openxmlformats.org/drawingml/2006/table">
            <a:tbl>
              <a:tblPr firstRow="1" firstCol="1" bandRow="1">
                <a:tableStyleId>{5C22544A-7EE6-4342-B048-85BDC9FD1C3A}</a:tableStyleId>
              </a:tblPr>
              <a:tblGrid>
                <a:gridCol w="1863035"/>
                <a:gridCol w="6061764"/>
              </a:tblGrid>
              <a:tr h="482601">
                <a:tc>
                  <a:txBody>
                    <a:bodyPr/>
                    <a:lstStyle/>
                    <a:p>
                      <a:pPr algn="ctr">
                        <a:spcAft>
                          <a:spcPts val="0"/>
                        </a:spcAft>
                        <a:tabLst>
                          <a:tab pos="2865755" algn="ctr"/>
                          <a:tab pos="5731510" algn="r"/>
                          <a:tab pos="627380" algn="l"/>
                        </a:tabLst>
                      </a:pPr>
                      <a:r>
                        <a:rPr lang="en-AU" sz="1600" dirty="0">
                          <a:solidFill>
                            <a:sysClr val="windowText" lastClr="000000"/>
                          </a:solidFill>
                          <a:effectLst/>
                        </a:rPr>
                        <a:t>Action</a:t>
                      </a:r>
                      <a:endParaRPr lang="en-AU"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2865755" algn="ctr"/>
                          <a:tab pos="5731510" algn="r"/>
                          <a:tab pos="627380" algn="l"/>
                        </a:tabLst>
                      </a:pPr>
                      <a:r>
                        <a:rPr lang="en-AU" sz="1600" dirty="0">
                          <a:solidFill>
                            <a:sysClr val="windowText" lastClr="000000"/>
                          </a:solidFill>
                          <a:effectLst/>
                        </a:rPr>
                        <a:t>Description</a:t>
                      </a:r>
                      <a:endParaRPr lang="en-AU"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2601">
                <a:tc>
                  <a:txBody>
                    <a:bodyPr/>
                    <a:lstStyle/>
                    <a:p>
                      <a:pPr>
                        <a:spcAft>
                          <a:spcPts val="0"/>
                        </a:spcAft>
                        <a:tabLst>
                          <a:tab pos="2865755" algn="ctr"/>
                          <a:tab pos="5731510" algn="r"/>
                          <a:tab pos="627380" algn="l"/>
                        </a:tabLst>
                      </a:pPr>
                      <a:r>
                        <a:rPr lang="en-AU" sz="1600" dirty="0">
                          <a:solidFill>
                            <a:sysClr val="windowText" lastClr="000000"/>
                          </a:solidFill>
                          <a:effectLst/>
                        </a:rPr>
                        <a:t>specific</a:t>
                      </a:r>
                      <a:endParaRPr lang="en-AU"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865755" algn="ctr"/>
                          <a:tab pos="5731510" algn="r"/>
                          <a:tab pos="627380" algn="l"/>
                        </a:tabLst>
                      </a:pPr>
                      <a:r>
                        <a:rPr lang="en-AU" sz="1600" dirty="0">
                          <a:solidFill>
                            <a:sysClr val="windowText" lastClr="000000"/>
                          </a:solidFill>
                          <a:effectLst/>
                        </a:rPr>
                        <a:t> </a:t>
                      </a:r>
                      <a:endParaRPr lang="en-AU"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2601">
                <a:tc>
                  <a:txBody>
                    <a:bodyPr/>
                    <a:lstStyle/>
                    <a:p>
                      <a:pPr>
                        <a:spcAft>
                          <a:spcPts val="0"/>
                        </a:spcAft>
                        <a:tabLst>
                          <a:tab pos="2865755" algn="ctr"/>
                          <a:tab pos="5731510" algn="r"/>
                          <a:tab pos="627380" algn="l"/>
                        </a:tabLst>
                      </a:pPr>
                      <a:r>
                        <a:rPr lang="en-AU" sz="1600" dirty="0">
                          <a:solidFill>
                            <a:sysClr val="windowText" lastClr="000000"/>
                          </a:solidFill>
                          <a:effectLst/>
                        </a:rPr>
                        <a:t>measurable</a:t>
                      </a:r>
                      <a:endParaRPr lang="en-AU"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865755" algn="ctr"/>
                          <a:tab pos="5731510" algn="r"/>
                          <a:tab pos="627380" algn="l"/>
                        </a:tabLst>
                      </a:pPr>
                      <a:r>
                        <a:rPr lang="en-AU" sz="1600" dirty="0">
                          <a:solidFill>
                            <a:sysClr val="windowText" lastClr="000000"/>
                          </a:solidFill>
                          <a:effectLst/>
                        </a:rPr>
                        <a:t> </a:t>
                      </a:r>
                      <a:endParaRPr lang="en-AU"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2601">
                <a:tc>
                  <a:txBody>
                    <a:bodyPr/>
                    <a:lstStyle/>
                    <a:p>
                      <a:pPr>
                        <a:spcAft>
                          <a:spcPts val="0"/>
                        </a:spcAft>
                        <a:tabLst>
                          <a:tab pos="2865755" algn="ctr"/>
                          <a:tab pos="5731510" algn="r"/>
                          <a:tab pos="627380" algn="l"/>
                        </a:tabLst>
                      </a:pPr>
                      <a:r>
                        <a:rPr lang="en-AU" sz="1600" dirty="0">
                          <a:solidFill>
                            <a:sysClr val="windowText" lastClr="000000"/>
                          </a:solidFill>
                          <a:effectLst/>
                        </a:rPr>
                        <a:t>agreed upon</a:t>
                      </a:r>
                      <a:endParaRPr lang="en-AU"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865755" algn="ctr"/>
                          <a:tab pos="5731510" algn="r"/>
                          <a:tab pos="627380" algn="l"/>
                        </a:tabLst>
                      </a:pPr>
                      <a:r>
                        <a:rPr lang="en-AU" sz="1600" dirty="0">
                          <a:solidFill>
                            <a:sysClr val="windowText" lastClr="000000"/>
                          </a:solidFill>
                          <a:effectLst/>
                        </a:rPr>
                        <a:t> </a:t>
                      </a:r>
                      <a:endParaRPr lang="en-AU"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2601">
                <a:tc>
                  <a:txBody>
                    <a:bodyPr/>
                    <a:lstStyle/>
                    <a:p>
                      <a:pPr>
                        <a:spcAft>
                          <a:spcPts val="0"/>
                        </a:spcAft>
                        <a:tabLst>
                          <a:tab pos="2865755" algn="ctr"/>
                          <a:tab pos="5731510" algn="r"/>
                          <a:tab pos="627380" algn="l"/>
                        </a:tabLst>
                      </a:pPr>
                      <a:r>
                        <a:rPr lang="en-AU" sz="1600" dirty="0">
                          <a:solidFill>
                            <a:sysClr val="windowText" lastClr="000000"/>
                          </a:solidFill>
                          <a:effectLst/>
                        </a:rPr>
                        <a:t>realistic </a:t>
                      </a:r>
                      <a:endParaRPr lang="en-AU"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865755" algn="ctr"/>
                          <a:tab pos="5731510" algn="r"/>
                          <a:tab pos="627380" algn="l"/>
                        </a:tabLst>
                      </a:pPr>
                      <a:r>
                        <a:rPr lang="en-AU" sz="1600" dirty="0">
                          <a:solidFill>
                            <a:sysClr val="windowText" lastClr="000000"/>
                          </a:solidFill>
                          <a:effectLst/>
                        </a:rPr>
                        <a:t> </a:t>
                      </a:r>
                      <a:endParaRPr lang="en-AU"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2601">
                <a:tc>
                  <a:txBody>
                    <a:bodyPr/>
                    <a:lstStyle/>
                    <a:p>
                      <a:pPr>
                        <a:spcAft>
                          <a:spcPts val="0"/>
                        </a:spcAft>
                        <a:tabLst>
                          <a:tab pos="2865755" algn="ctr"/>
                          <a:tab pos="5731510" algn="r"/>
                          <a:tab pos="627380" algn="l"/>
                        </a:tabLst>
                      </a:pPr>
                      <a:r>
                        <a:rPr lang="en-AU" sz="1600" dirty="0">
                          <a:solidFill>
                            <a:sysClr val="windowText" lastClr="000000"/>
                          </a:solidFill>
                          <a:effectLst/>
                        </a:rPr>
                        <a:t>time-based</a:t>
                      </a:r>
                      <a:endParaRPr lang="en-AU"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865755" algn="ctr"/>
                          <a:tab pos="5731510" algn="r"/>
                          <a:tab pos="627380" algn="l"/>
                        </a:tabLst>
                      </a:pPr>
                      <a:r>
                        <a:rPr lang="en-AU" sz="1600" dirty="0">
                          <a:solidFill>
                            <a:sysClr val="windowText" lastClr="000000"/>
                          </a:solidFill>
                          <a:effectLst/>
                        </a:rPr>
                        <a:t> </a:t>
                      </a:r>
                      <a:endParaRPr lang="en-AU"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1744663" y="3204746"/>
            <a:ext cx="22313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865438" algn="ctr"/>
                <a:tab pos="5730875" algn="r"/>
              </a:tabLst>
              <a:defRPr>
                <a:solidFill>
                  <a:schemeClr val="tx1"/>
                </a:solidFill>
                <a:latin typeface="Arial" pitchFamily="34" charset="0"/>
                <a:cs typeface="Arial" pitchFamily="34" charset="0"/>
              </a:defRPr>
            </a:lvl1pPr>
            <a:lvl2pPr>
              <a:tabLst>
                <a:tab pos="2865438" algn="ctr"/>
                <a:tab pos="5730875" algn="r"/>
              </a:tabLst>
              <a:defRPr>
                <a:solidFill>
                  <a:schemeClr val="tx1"/>
                </a:solidFill>
                <a:latin typeface="Arial" pitchFamily="34" charset="0"/>
                <a:cs typeface="Arial" pitchFamily="34" charset="0"/>
              </a:defRPr>
            </a:lvl2pPr>
            <a:lvl3pPr>
              <a:tabLst>
                <a:tab pos="2865438" algn="ctr"/>
                <a:tab pos="5730875" algn="r"/>
              </a:tabLst>
              <a:defRPr>
                <a:solidFill>
                  <a:schemeClr val="tx1"/>
                </a:solidFill>
                <a:latin typeface="Arial" pitchFamily="34" charset="0"/>
                <a:cs typeface="Arial" pitchFamily="34" charset="0"/>
              </a:defRPr>
            </a:lvl3pPr>
            <a:lvl4pPr>
              <a:tabLst>
                <a:tab pos="2865438" algn="ctr"/>
                <a:tab pos="5730875" algn="r"/>
              </a:tabLst>
              <a:defRPr>
                <a:solidFill>
                  <a:schemeClr val="tx1"/>
                </a:solidFill>
                <a:latin typeface="Arial" pitchFamily="34" charset="0"/>
                <a:cs typeface="Arial" pitchFamily="34" charset="0"/>
              </a:defRPr>
            </a:lvl4pPr>
            <a:lvl5pPr>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endParaRPr kumimoji="0" lang="en-AU"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AU" altLang="en-US" sz="1200" b="0" i="0" u="none" strike="noStrike" cap="none" normalizeH="0" baseline="0" dirty="0" smtClean="0">
                <a:ln>
                  <a:noFill/>
                </a:ln>
                <a:solidFill>
                  <a:srgbClr val="222222"/>
                </a:solidFill>
                <a:effectLst/>
                <a:latin typeface="Calibri" pitchFamily="34" charset="0"/>
                <a:ea typeface="Calibri" pitchFamily="34" charset="0"/>
                <a:cs typeface="Arial" pitchFamily="34" charset="0"/>
              </a:rPr>
              <a:t>.</a:t>
            </a:r>
            <a:endParaRPr kumimoji="0" lang="en-AU"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AU"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AU" sz="4000" dirty="0" smtClean="0"/>
              <a:t>Step 7 Commit to self forgiveness</a:t>
            </a:r>
            <a:endParaRPr lang="en-AU" sz="5400" dirty="0" smtClean="0"/>
          </a:p>
        </p:txBody>
      </p:sp>
      <p:sp>
        <p:nvSpPr>
          <p:cNvPr id="3" name="Content Placeholder 2"/>
          <p:cNvSpPr>
            <a:spLocks noGrp="1"/>
          </p:cNvSpPr>
          <p:nvPr>
            <p:ph idx="1"/>
          </p:nvPr>
        </p:nvSpPr>
        <p:spPr>
          <a:xfrm>
            <a:off x="457200" y="1219200"/>
            <a:ext cx="8229600" cy="4906963"/>
          </a:xfrm>
        </p:spPr>
        <p:txBody>
          <a:bodyPr rtlCol="0">
            <a:normAutofit/>
          </a:bodyPr>
          <a:lstStyle/>
          <a:p>
            <a:pPr marL="0" indent="0">
              <a:buNone/>
            </a:pPr>
            <a:r>
              <a:rPr lang="en-AU" sz="2800" dirty="0" smtClean="0"/>
              <a:t>Meditation -  self forgiveness in action</a:t>
            </a:r>
          </a:p>
          <a:p>
            <a:pPr marL="0" indent="0">
              <a:buNone/>
            </a:pPr>
            <a:endParaRPr lang="en-AU" sz="2800" dirty="0"/>
          </a:p>
          <a:p>
            <a:pPr marL="0" indent="0">
              <a:buNone/>
            </a:pPr>
            <a:endParaRPr lang="en-AU" sz="2800" dirty="0"/>
          </a:p>
        </p:txBody>
      </p:sp>
      <p:sp>
        <p:nvSpPr>
          <p:cNvPr id="4" name="Slide Number Placeholder 3"/>
          <p:cNvSpPr>
            <a:spLocks noGrp="1"/>
          </p:cNvSpPr>
          <p:nvPr>
            <p:ph type="sldNum" sz="quarter" idx="12"/>
          </p:nvPr>
        </p:nvSpPr>
        <p:spPr/>
        <p:txBody>
          <a:bodyPr/>
          <a:lstStyle/>
          <a:p>
            <a:pPr>
              <a:defRPr/>
            </a:pPr>
            <a:fld id="{F332BC94-C079-43F6-86B5-3103C9DAB9B4}" type="slidenum">
              <a:rPr lang="en-US"/>
              <a:pPr>
                <a:defRPr/>
              </a:pPr>
              <a:t>82</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946" y="1828800"/>
            <a:ext cx="4367213" cy="423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AU" sz="4000" dirty="0" smtClean="0"/>
              <a:t>Step 7 Commit to self forgiveness</a:t>
            </a:r>
            <a:endParaRPr lang="en-AU" sz="5400" dirty="0" smtClean="0"/>
          </a:p>
        </p:txBody>
      </p:sp>
      <p:sp>
        <p:nvSpPr>
          <p:cNvPr id="3" name="Content Placeholder 2"/>
          <p:cNvSpPr>
            <a:spLocks noGrp="1"/>
          </p:cNvSpPr>
          <p:nvPr>
            <p:ph idx="1"/>
          </p:nvPr>
        </p:nvSpPr>
        <p:spPr/>
        <p:txBody>
          <a:bodyPr rtlCol="0">
            <a:normAutofit fontScale="92500" lnSpcReduction="10000"/>
          </a:bodyPr>
          <a:lstStyle/>
          <a:p>
            <a:pPr marL="0" indent="0">
              <a:buNone/>
            </a:pPr>
            <a:r>
              <a:rPr lang="en-AU" b="1" dirty="0" smtClean="0"/>
              <a:t>Your </a:t>
            </a:r>
            <a:r>
              <a:rPr lang="en-AU" b="1" dirty="0"/>
              <a:t>Own Work</a:t>
            </a:r>
            <a:endParaRPr lang="en-AU" sz="2800" dirty="0"/>
          </a:p>
          <a:p>
            <a:pPr lvl="1"/>
            <a:r>
              <a:rPr lang="en-AU" dirty="0" smtClean="0"/>
              <a:t>Can </a:t>
            </a:r>
            <a:r>
              <a:rPr lang="en-AU" dirty="0"/>
              <a:t>you answer this question – do I trust </a:t>
            </a:r>
            <a:r>
              <a:rPr lang="en-AU" dirty="0" smtClean="0"/>
              <a:t>myself now and into the future  </a:t>
            </a:r>
            <a:r>
              <a:rPr lang="en-AU" dirty="0"/>
              <a:t>to act in a values consistent way in the context of the scenario </a:t>
            </a:r>
            <a:r>
              <a:rPr lang="en-AU" dirty="0" smtClean="0"/>
              <a:t>I have  </a:t>
            </a:r>
            <a:r>
              <a:rPr lang="en-AU" dirty="0"/>
              <a:t>outlined?</a:t>
            </a:r>
            <a:endParaRPr lang="en-AU" sz="2400" dirty="0"/>
          </a:p>
          <a:p>
            <a:pPr marL="0" indent="0">
              <a:buNone/>
            </a:pPr>
            <a:r>
              <a:rPr lang="en-AU" dirty="0"/>
              <a:t> </a:t>
            </a:r>
            <a:r>
              <a:rPr lang="en-AU" b="1" dirty="0" smtClean="0"/>
              <a:t>Commitment </a:t>
            </a:r>
            <a:r>
              <a:rPr lang="en-AU" b="1" dirty="0"/>
              <a:t>to Acceptance and Accountability</a:t>
            </a:r>
            <a:endParaRPr lang="en-AU" sz="2800" b="1" dirty="0"/>
          </a:p>
          <a:p>
            <a:pPr lvl="1"/>
            <a:r>
              <a:rPr lang="en-AU" dirty="0"/>
              <a:t> </a:t>
            </a:r>
            <a:r>
              <a:rPr lang="en-AU" dirty="0" smtClean="0"/>
              <a:t>Take </a:t>
            </a:r>
            <a:r>
              <a:rPr lang="en-AU" dirty="0"/>
              <a:t>Action daily</a:t>
            </a:r>
            <a:endParaRPr lang="en-AU" sz="2000" dirty="0"/>
          </a:p>
          <a:p>
            <a:pPr lvl="1"/>
            <a:r>
              <a:rPr lang="en-AU" dirty="0"/>
              <a:t> </a:t>
            </a:r>
            <a:r>
              <a:rPr lang="en-AU" dirty="0" smtClean="0"/>
              <a:t>Include </a:t>
            </a:r>
            <a:r>
              <a:rPr lang="en-AU" dirty="0"/>
              <a:t>in a breathing exercise</a:t>
            </a:r>
            <a:endParaRPr lang="en-AU" sz="2000" dirty="0"/>
          </a:p>
          <a:p>
            <a:pPr lvl="1"/>
            <a:r>
              <a:rPr lang="en-AU" dirty="0"/>
              <a:t> </a:t>
            </a:r>
            <a:r>
              <a:rPr lang="en-AU" dirty="0" smtClean="0"/>
              <a:t>Transform </a:t>
            </a:r>
            <a:r>
              <a:rPr lang="en-AU" dirty="0"/>
              <a:t>your relationship with your experience</a:t>
            </a:r>
            <a:endParaRPr lang="en-AU" sz="2000" dirty="0"/>
          </a:p>
          <a:p>
            <a:pPr marL="0" indent="0">
              <a:buNone/>
            </a:pPr>
            <a:r>
              <a:rPr lang="en-AU" dirty="0"/>
              <a:t> </a:t>
            </a:r>
            <a:endParaRPr lang="en-AU" sz="2800" dirty="0"/>
          </a:p>
        </p:txBody>
      </p:sp>
      <p:sp>
        <p:nvSpPr>
          <p:cNvPr id="4" name="Slide Number Placeholder 3"/>
          <p:cNvSpPr>
            <a:spLocks noGrp="1"/>
          </p:cNvSpPr>
          <p:nvPr>
            <p:ph type="sldNum" sz="quarter" idx="12"/>
          </p:nvPr>
        </p:nvSpPr>
        <p:spPr/>
        <p:txBody>
          <a:bodyPr/>
          <a:lstStyle/>
          <a:p>
            <a:pPr>
              <a:defRPr/>
            </a:pPr>
            <a:fld id="{F332BC94-C079-43F6-86B5-3103C9DAB9B4}" type="slidenum">
              <a:rPr lang="en-US"/>
              <a:pPr>
                <a:defRPr/>
              </a:pPr>
              <a:t>83</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extLst>
      <p:ext uri="{BB962C8B-B14F-4D97-AF65-F5344CB8AC3E}">
        <p14:creationId xmlns:p14="http://schemas.microsoft.com/office/powerpoint/2010/main" val="13017166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AU" dirty="0" smtClean="0"/>
              <a:t>Practice</a:t>
            </a:r>
          </a:p>
        </p:txBody>
      </p:sp>
      <p:sp>
        <p:nvSpPr>
          <p:cNvPr id="5" name="Slide Number Placeholder 4"/>
          <p:cNvSpPr>
            <a:spLocks noGrp="1"/>
          </p:cNvSpPr>
          <p:nvPr>
            <p:ph type="sldNum" sz="quarter" idx="12"/>
          </p:nvPr>
        </p:nvSpPr>
        <p:spPr/>
        <p:txBody>
          <a:bodyPr/>
          <a:lstStyle/>
          <a:p>
            <a:pPr>
              <a:defRPr/>
            </a:pPr>
            <a:fld id="{E49438E9-F468-4D90-8F42-8BC21A3CD23D}" type="slidenum">
              <a:rPr lang="en-AU"/>
              <a:pPr>
                <a:defRPr/>
              </a:pPr>
              <a:t>84</a:t>
            </a:fld>
            <a:endParaRPr lang="en-AU" dirty="0"/>
          </a:p>
        </p:txBody>
      </p:sp>
      <p:sp>
        <p:nvSpPr>
          <p:cNvPr id="6" name="Footer Placeholder 5"/>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
        <p:nvSpPr>
          <p:cNvPr id="2" name="Content Placeholder 1"/>
          <p:cNvSpPr>
            <a:spLocks noGrp="1"/>
          </p:cNvSpPr>
          <p:nvPr>
            <p:ph idx="1"/>
          </p:nvPr>
        </p:nvSpPr>
        <p:spPr/>
        <p:txBody>
          <a:bodyPr/>
          <a:lstStyle/>
          <a:p>
            <a:pPr marL="457200" lvl="1" indent="0">
              <a:buNone/>
            </a:pPr>
            <a:r>
              <a:rPr lang="en-AU" dirty="0"/>
              <a:t>Stacey Kramer offers a moving, personal, 3-minute parable that shows how an unwanted experience   can turn out to be a priceless gift</a:t>
            </a:r>
            <a:r>
              <a:rPr lang="en-AU" dirty="0" smtClean="0"/>
              <a:t>.</a:t>
            </a:r>
          </a:p>
          <a:p>
            <a:pPr marL="457200" lvl="1" indent="0">
              <a:buNone/>
            </a:pPr>
            <a:endParaRPr lang="en-AU" sz="2400" dirty="0"/>
          </a:p>
          <a:p>
            <a:pPr marL="0" indent="0">
              <a:buNone/>
            </a:pPr>
            <a:r>
              <a:rPr lang="en-AU" sz="1600" b="1" u="sng" dirty="0">
                <a:hlinkClick r:id="rId3"/>
              </a:rPr>
              <a:t>http://</a:t>
            </a:r>
            <a:r>
              <a:rPr lang="en-AU" sz="1600" b="1" u="sng" dirty="0" smtClean="0">
                <a:hlinkClick r:id="rId3"/>
              </a:rPr>
              <a:t>www.ted.com/talks/lang/eng/stacey_kramer_the_best_gift_i_ever_survived.html</a:t>
            </a:r>
            <a:endParaRPr lang="en-AU" sz="1600" b="1" u="sng" dirty="0" smtClean="0"/>
          </a:p>
          <a:p>
            <a:pPr marL="0" indent="0">
              <a:buNone/>
            </a:pPr>
            <a:endParaRPr lang="en-AU" sz="1400" dirty="0"/>
          </a:p>
          <a:p>
            <a:endParaRPr lang="en-AU"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0"/>
            <a:ext cx="1077575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886" y="0"/>
            <a:ext cx="8229600" cy="1143000"/>
          </a:xfrm>
        </p:spPr>
        <p:txBody>
          <a:bodyPr/>
          <a:lstStyle/>
          <a:p>
            <a:r>
              <a:rPr lang="en-AU" dirty="0">
                <a:solidFill>
                  <a:schemeClr val="accent6">
                    <a:lumMod val="75000"/>
                  </a:schemeClr>
                </a:solidFill>
              </a:rPr>
              <a:t>Lets take a breath…….</a:t>
            </a:r>
          </a:p>
        </p:txBody>
      </p:sp>
      <p:sp>
        <p:nvSpPr>
          <p:cNvPr id="4" name="Footer Placeholder 3"/>
          <p:cNvSpPr>
            <a:spLocks noGrp="1"/>
          </p:cNvSpPr>
          <p:nvPr>
            <p:ph type="ftr" sz="quarter" idx="11"/>
          </p:nvPr>
        </p:nvSpPr>
        <p:spPr/>
        <p:txBody>
          <a:bodyPr/>
          <a:lstStyle/>
          <a:p>
            <a:pPr>
              <a:defRPr/>
            </a:pPr>
            <a:r>
              <a:rPr lang="en-AU" dirty="0" smtClean="0">
                <a:solidFill>
                  <a:prstClr val="black">
                    <a:tint val="75000"/>
                  </a:prstClr>
                </a:solidFill>
              </a:rPr>
              <a:t>Developed from ACT in a Nutshell  © Russ Harris 2008            www.actmindfully.com.au             russharris@actmindfully.com.au</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solidFill>
                  <a:prstClr val="black">
                    <a:tint val="75000"/>
                  </a:prstClr>
                </a:solidFill>
              </a:rPr>
              <a:pPr>
                <a:defRPr/>
              </a:pPr>
              <a:t>85</a:t>
            </a:fld>
            <a:endParaRPr lang="en-US" dirty="0">
              <a:solidFill>
                <a:prstClr val="black">
                  <a:tint val="75000"/>
                </a:prstClr>
              </a:solidFill>
            </a:endParaRPr>
          </a:p>
        </p:txBody>
      </p:sp>
    </p:spTree>
    <p:extLst>
      <p:ext uri="{BB962C8B-B14F-4D97-AF65-F5344CB8AC3E}">
        <p14:creationId xmlns:p14="http://schemas.microsoft.com/office/powerpoint/2010/main" val="24674190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AU" sz="4000" b="1" dirty="0" smtClean="0"/>
              <a:t>Psychological Flexibility</a:t>
            </a:r>
            <a:r>
              <a:rPr lang="en-AU" sz="4000" dirty="0"/>
              <a:t/>
            </a:r>
            <a:br>
              <a:rPr lang="en-AU" sz="4000" dirty="0"/>
            </a:br>
            <a:endParaRPr lang="en-AU" sz="4000" dirty="0"/>
          </a:p>
        </p:txBody>
      </p:sp>
      <p:sp>
        <p:nvSpPr>
          <p:cNvPr id="23555" name="Rectangle 3"/>
          <p:cNvSpPr>
            <a:spLocks noGrp="1" noChangeArrowheads="1"/>
          </p:cNvSpPr>
          <p:nvPr>
            <p:ph idx="1"/>
          </p:nvPr>
        </p:nvSpPr>
        <p:spPr/>
        <p:txBody>
          <a:bodyPr/>
          <a:lstStyle/>
          <a:p>
            <a:pPr eaLnBrk="1" hangingPunct="1"/>
            <a:endParaRPr lang="en-AU" dirty="0" smtClean="0"/>
          </a:p>
          <a:p>
            <a:pPr eaLnBrk="1" hangingPunct="1">
              <a:buFontTx/>
              <a:buNone/>
            </a:pPr>
            <a:r>
              <a:rPr lang="en-AU" dirty="0" smtClean="0"/>
              <a:t>				</a:t>
            </a:r>
          </a:p>
          <a:p>
            <a:pPr eaLnBrk="1" hangingPunct="1">
              <a:buFontTx/>
              <a:buNone/>
            </a:pPr>
            <a:endParaRPr lang="en-AU" dirty="0" smtClean="0"/>
          </a:p>
        </p:txBody>
      </p:sp>
      <p:sp>
        <p:nvSpPr>
          <p:cNvPr id="5" name="Slide Number Placeholder 5"/>
          <p:cNvSpPr>
            <a:spLocks noGrp="1"/>
          </p:cNvSpPr>
          <p:nvPr>
            <p:ph type="sldNum" sz="quarter" idx="12"/>
          </p:nvPr>
        </p:nvSpPr>
        <p:spPr/>
        <p:txBody>
          <a:bodyPr/>
          <a:lstStyle/>
          <a:p>
            <a:pPr>
              <a:defRPr/>
            </a:pPr>
            <a:fld id="{15270173-FA7D-4A00-8374-273C7A0C9CB1}" type="slidenum">
              <a:rPr lang="en-AU"/>
              <a:pPr>
                <a:defRPr/>
              </a:pPr>
              <a:t>86</a:t>
            </a:fld>
            <a:endParaRPr lang="en-AU" dirty="0"/>
          </a:p>
        </p:txBody>
      </p:sp>
      <p:sp>
        <p:nvSpPr>
          <p:cNvPr id="7" name="TextBox 6"/>
          <p:cNvSpPr txBox="1"/>
          <p:nvPr/>
        </p:nvSpPr>
        <p:spPr>
          <a:xfrm>
            <a:off x="323850" y="2133600"/>
            <a:ext cx="2592388" cy="830263"/>
          </a:xfrm>
          <a:prstGeom prst="rect">
            <a:avLst/>
          </a:prstGeom>
          <a:noFill/>
        </p:spPr>
        <p:txBody>
          <a:bodyPr>
            <a:spAutoFit/>
          </a:bodyPr>
          <a:lstStyle/>
          <a:p>
            <a:pPr algn="ctr" fontAlgn="auto">
              <a:spcBef>
                <a:spcPts val="0"/>
              </a:spcBef>
              <a:spcAft>
                <a:spcPts val="0"/>
              </a:spcAft>
              <a:defRPr/>
            </a:pPr>
            <a:r>
              <a:rPr lang="en-AU" sz="2400" b="1" dirty="0">
                <a:solidFill>
                  <a:schemeClr val="accent3">
                    <a:lumMod val="50000"/>
                  </a:schemeClr>
                </a:solidFill>
                <a:latin typeface="+mn-lt"/>
                <a:cs typeface="+mn-cs"/>
              </a:rPr>
              <a:t>Acceptance / Willingness</a:t>
            </a:r>
          </a:p>
        </p:txBody>
      </p:sp>
      <p:sp>
        <p:nvSpPr>
          <p:cNvPr id="8" name="TextBox 7"/>
          <p:cNvSpPr txBox="1"/>
          <p:nvPr/>
        </p:nvSpPr>
        <p:spPr>
          <a:xfrm>
            <a:off x="250825" y="4005263"/>
            <a:ext cx="2592388" cy="1200150"/>
          </a:xfrm>
          <a:prstGeom prst="rect">
            <a:avLst/>
          </a:prstGeom>
          <a:noFill/>
        </p:spPr>
        <p:txBody>
          <a:bodyPr>
            <a:spAutoFit/>
          </a:bodyPr>
          <a:lstStyle/>
          <a:p>
            <a:pPr algn="ctr" fontAlgn="auto">
              <a:spcBef>
                <a:spcPts val="0"/>
              </a:spcBef>
              <a:spcAft>
                <a:spcPts val="0"/>
              </a:spcAft>
              <a:defRPr/>
            </a:pPr>
            <a:r>
              <a:rPr lang="en-AU" sz="2400" b="1" dirty="0">
                <a:solidFill>
                  <a:schemeClr val="accent3">
                    <a:lumMod val="50000"/>
                  </a:schemeClr>
                </a:solidFill>
                <a:latin typeface="+mn-lt"/>
                <a:cs typeface="+mn-cs"/>
              </a:rPr>
              <a:t>Defusion /</a:t>
            </a:r>
          </a:p>
          <a:p>
            <a:pPr algn="ctr" fontAlgn="auto">
              <a:spcBef>
                <a:spcPts val="0"/>
              </a:spcBef>
              <a:spcAft>
                <a:spcPts val="0"/>
              </a:spcAft>
              <a:defRPr/>
            </a:pPr>
            <a:r>
              <a:rPr lang="en-AU" sz="2400" b="1" dirty="0">
                <a:solidFill>
                  <a:schemeClr val="accent3">
                    <a:lumMod val="50000"/>
                  </a:schemeClr>
                </a:solidFill>
                <a:latin typeface="+mn-lt"/>
                <a:cs typeface="+mn-cs"/>
              </a:rPr>
              <a:t>Watch your thinking</a:t>
            </a:r>
          </a:p>
        </p:txBody>
      </p:sp>
      <p:sp>
        <p:nvSpPr>
          <p:cNvPr id="9" name="TextBox 8"/>
          <p:cNvSpPr txBox="1"/>
          <p:nvPr/>
        </p:nvSpPr>
        <p:spPr>
          <a:xfrm>
            <a:off x="2484438" y="1341438"/>
            <a:ext cx="4103687" cy="460375"/>
          </a:xfrm>
          <a:prstGeom prst="rect">
            <a:avLst/>
          </a:prstGeom>
          <a:noFill/>
        </p:spPr>
        <p:txBody>
          <a:bodyPr>
            <a:spAutoFit/>
          </a:bodyPr>
          <a:lstStyle/>
          <a:p>
            <a:pPr algn="ctr" fontAlgn="auto">
              <a:spcBef>
                <a:spcPts val="0"/>
              </a:spcBef>
              <a:spcAft>
                <a:spcPts val="0"/>
              </a:spcAft>
              <a:defRPr/>
            </a:pPr>
            <a:r>
              <a:rPr lang="en-AU" sz="2400" b="1" dirty="0">
                <a:solidFill>
                  <a:schemeClr val="accent3">
                    <a:lumMod val="50000"/>
                  </a:schemeClr>
                </a:solidFill>
                <a:latin typeface="+mn-lt"/>
                <a:cs typeface="+mn-cs"/>
              </a:rPr>
              <a:t>The Self as Observer</a:t>
            </a:r>
          </a:p>
        </p:txBody>
      </p:sp>
      <p:sp>
        <p:nvSpPr>
          <p:cNvPr id="10" name="TextBox 9"/>
          <p:cNvSpPr txBox="1"/>
          <p:nvPr/>
        </p:nvSpPr>
        <p:spPr>
          <a:xfrm>
            <a:off x="6096000" y="4191000"/>
            <a:ext cx="2592388" cy="830263"/>
          </a:xfrm>
          <a:prstGeom prst="rect">
            <a:avLst/>
          </a:prstGeom>
          <a:noFill/>
        </p:spPr>
        <p:txBody>
          <a:bodyPr>
            <a:spAutoFit/>
          </a:bodyPr>
          <a:lstStyle/>
          <a:p>
            <a:pPr algn="ctr" fontAlgn="auto">
              <a:spcBef>
                <a:spcPts val="0"/>
              </a:spcBef>
              <a:spcAft>
                <a:spcPts val="0"/>
              </a:spcAft>
              <a:defRPr/>
            </a:pPr>
            <a:r>
              <a:rPr lang="en-AU" sz="2400" b="1" dirty="0">
                <a:solidFill>
                  <a:schemeClr val="accent3">
                    <a:lumMod val="50000"/>
                  </a:schemeClr>
                </a:solidFill>
                <a:latin typeface="+mn-lt"/>
                <a:cs typeface="+mn-cs"/>
              </a:rPr>
              <a:t>Committed Action</a:t>
            </a:r>
          </a:p>
        </p:txBody>
      </p:sp>
      <p:sp>
        <p:nvSpPr>
          <p:cNvPr id="11" name="TextBox 10"/>
          <p:cNvSpPr txBox="1"/>
          <p:nvPr/>
        </p:nvSpPr>
        <p:spPr>
          <a:xfrm>
            <a:off x="6019800" y="2209800"/>
            <a:ext cx="2592388" cy="461963"/>
          </a:xfrm>
          <a:prstGeom prst="rect">
            <a:avLst/>
          </a:prstGeom>
          <a:noFill/>
        </p:spPr>
        <p:txBody>
          <a:bodyPr>
            <a:spAutoFit/>
          </a:bodyPr>
          <a:lstStyle/>
          <a:p>
            <a:pPr algn="ctr" fontAlgn="auto">
              <a:spcBef>
                <a:spcPts val="0"/>
              </a:spcBef>
              <a:spcAft>
                <a:spcPts val="0"/>
              </a:spcAft>
              <a:defRPr/>
            </a:pPr>
            <a:r>
              <a:rPr lang="en-AU" sz="2400" b="1" dirty="0">
                <a:solidFill>
                  <a:schemeClr val="accent3">
                    <a:lumMod val="50000"/>
                  </a:schemeClr>
                </a:solidFill>
                <a:latin typeface="+mn-lt"/>
                <a:cs typeface="+mn-cs"/>
              </a:rPr>
              <a:t>Valued Living</a:t>
            </a:r>
          </a:p>
        </p:txBody>
      </p:sp>
      <p:sp>
        <p:nvSpPr>
          <p:cNvPr id="12" name="TextBox 11"/>
          <p:cNvSpPr txBox="1"/>
          <p:nvPr/>
        </p:nvSpPr>
        <p:spPr>
          <a:xfrm>
            <a:off x="1371600" y="5638800"/>
            <a:ext cx="6553200" cy="461963"/>
          </a:xfrm>
          <a:prstGeom prst="rect">
            <a:avLst/>
          </a:prstGeom>
          <a:noFill/>
        </p:spPr>
        <p:txBody>
          <a:bodyPr>
            <a:spAutoFit/>
          </a:bodyPr>
          <a:lstStyle/>
          <a:p>
            <a:pPr algn="ctr" fontAlgn="auto">
              <a:spcBef>
                <a:spcPts val="0"/>
              </a:spcBef>
              <a:spcAft>
                <a:spcPts val="0"/>
              </a:spcAft>
              <a:defRPr/>
            </a:pPr>
            <a:r>
              <a:rPr lang="en-AU" sz="2400" b="1" dirty="0">
                <a:solidFill>
                  <a:schemeClr val="accent3">
                    <a:lumMod val="50000"/>
                  </a:schemeClr>
                </a:solidFill>
                <a:latin typeface="+mn-lt"/>
                <a:cs typeface="+mn-cs"/>
              </a:rPr>
              <a:t>Being Present  Living in the here and now</a:t>
            </a:r>
          </a:p>
        </p:txBody>
      </p:sp>
      <p:sp>
        <p:nvSpPr>
          <p:cNvPr id="16" name="Footer Placeholder 15"/>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cxnSp>
        <p:nvCxnSpPr>
          <p:cNvPr id="18" name="Straight Connector 17"/>
          <p:cNvCxnSpPr>
            <a:stCxn id="30" idx="2"/>
            <a:endCxn id="30" idx="1"/>
          </p:cNvCxnSpPr>
          <p:nvPr/>
        </p:nvCxnSpPr>
        <p:spPr bwMode="auto">
          <a:xfrm>
            <a:off x="2711450" y="4005263"/>
            <a:ext cx="3384550" cy="0"/>
          </a:xfrm>
          <a:prstGeom prst="line">
            <a:avLst/>
          </a:prstGeom>
          <a:ln w="76200" cap="flat">
            <a:solidFill>
              <a:schemeClr val="accent4">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0" idx="3"/>
          </p:cNvCxnSpPr>
          <p:nvPr/>
        </p:nvCxnSpPr>
        <p:spPr bwMode="auto">
          <a:xfrm flipV="1">
            <a:off x="3406775" y="2455863"/>
            <a:ext cx="1914525" cy="2973387"/>
          </a:xfrm>
          <a:prstGeom prst="line">
            <a:avLst/>
          </a:prstGeom>
          <a:ln w="76200" cap="flat">
            <a:solidFill>
              <a:schemeClr val="accent4">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30" idx="2"/>
          </p:cNvCxnSpPr>
          <p:nvPr/>
        </p:nvCxnSpPr>
        <p:spPr bwMode="auto">
          <a:xfrm>
            <a:off x="3484563" y="2455863"/>
            <a:ext cx="1836737" cy="3098800"/>
          </a:xfrm>
          <a:prstGeom prst="line">
            <a:avLst/>
          </a:prstGeom>
          <a:ln w="76200" cap="flat">
            <a:solidFill>
              <a:schemeClr val="accent4">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flipV="1">
            <a:off x="3103563" y="2455863"/>
            <a:ext cx="1300162" cy="2287587"/>
          </a:xfrm>
          <a:prstGeom prst="line">
            <a:avLst/>
          </a:prstGeom>
          <a:ln w="76200" cap="flat">
            <a:solidFill>
              <a:schemeClr val="accent4">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4403725" y="2455863"/>
            <a:ext cx="1300163" cy="2287587"/>
          </a:xfrm>
          <a:prstGeom prst="line">
            <a:avLst/>
          </a:prstGeom>
          <a:ln w="76200" cap="flat">
            <a:solidFill>
              <a:schemeClr val="accent4">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flipH="1">
            <a:off x="3103563" y="4743450"/>
            <a:ext cx="2600325" cy="0"/>
          </a:xfrm>
          <a:prstGeom prst="line">
            <a:avLst/>
          </a:prstGeom>
          <a:ln w="76200" cap="flat">
            <a:solidFill>
              <a:schemeClr val="accent4">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a:off x="3106738" y="3217863"/>
            <a:ext cx="2514600" cy="0"/>
          </a:xfrm>
          <a:prstGeom prst="line">
            <a:avLst/>
          </a:prstGeom>
          <a:ln w="76200" cap="flat">
            <a:solidFill>
              <a:schemeClr val="accent4">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flipV="1">
            <a:off x="4321175" y="3235325"/>
            <a:ext cx="1300163" cy="2286000"/>
          </a:xfrm>
          <a:prstGeom prst="line">
            <a:avLst/>
          </a:prstGeom>
          <a:ln w="76200" cap="flat">
            <a:solidFill>
              <a:schemeClr val="accent4">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a:off x="3106738" y="3294063"/>
            <a:ext cx="1257300" cy="2260600"/>
          </a:xfrm>
          <a:prstGeom prst="line">
            <a:avLst/>
          </a:prstGeom>
          <a:ln w="76200" cap="flat">
            <a:solidFill>
              <a:schemeClr val="accent4">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0" name="Hexagon 29"/>
          <p:cNvSpPr/>
          <p:nvPr/>
        </p:nvSpPr>
        <p:spPr bwMode="auto">
          <a:xfrm>
            <a:off x="2711450" y="2455863"/>
            <a:ext cx="3384550" cy="3098800"/>
          </a:xfrm>
          <a:prstGeom prst="hexagon">
            <a:avLst/>
          </a:prstGeom>
          <a:noFill/>
          <a:ln w="127000">
            <a:solidFill>
              <a:srgbClr val="7030A0"/>
            </a:solidFill>
          </a:ln>
          <a:effectLst>
            <a:outerShdw blurRad="50800" dist="50800" dir="5400000" algn="ctr" rotWithShape="0">
              <a:schemeClr val="tx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3" name="TextBox 22"/>
          <p:cNvSpPr txBox="1"/>
          <p:nvPr/>
        </p:nvSpPr>
        <p:spPr>
          <a:xfrm>
            <a:off x="3276600" y="3471863"/>
            <a:ext cx="2379663" cy="954087"/>
          </a:xfrm>
          <a:prstGeom prst="rect">
            <a:avLst/>
          </a:prstGeom>
          <a:noFill/>
          <a:ln>
            <a:solidFill>
              <a:schemeClr val="accent4">
                <a:lumMod val="20000"/>
                <a:lumOff val="80000"/>
              </a:schemeClr>
            </a:solidFill>
          </a:ln>
        </p:spPr>
        <p:txBody>
          <a:bodyPr>
            <a:spAutoFit/>
          </a:bodyPr>
          <a:lstStyle/>
          <a:p>
            <a:pPr algn="ctr" fontAlgn="auto">
              <a:spcBef>
                <a:spcPts val="0"/>
              </a:spcBef>
              <a:spcAft>
                <a:spcPts val="0"/>
              </a:spcAft>
              <a:defRPr/>
            </a:pPr>
            <a:r>
              <a:rPr lang="en-AU" sz="2800" b="1" dirty="0">
                <a:solidFill>
                  <a:schemeClr val="accent4">
                    <a:lumMod val="50000"/>
                  </a:schemeClr>
                </a:solidFill>
                <a:latin typeface="+mn-lt"/>
                <a:cs typeface="+mn-cs"/>
              </a:rPr>
              <a:t>Psychological </a:t>
            </a:r>
          </a:p>
          <a:p>
            <a:pPr algn="ctr" fontAlgn="auto">
              <a:spcBef>
                <a:spcPts val="0"/>
              </a:spcBef>
              <a:spcAft>
                <a:spcPts val="0"/>
              </a:spcAft>
              <a:defRPr/>
            </a:pPr>
            <a:r>
              <a:rPr lang="en-AU" sz="2800" b="1" dirty="0">
                <a:solidFill>
                  <a:schemeClr val="accent4">
                    <a:lumMod val="50000"/>
                  </a:schemeClr>
                </a:solidFill>
                <a:latin typeface="+mn-lt"/>
                <a:cs typeface="+mn-cs"/>
              </a:rPr>
              <a:t>Flexibility</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514"/>
            <a:ext cx="8229600" cy="1143000"/>
          </a:xfrm>
        </p:spPr>
        <p:txBody>
          <a:bodyPr/>
          <a:lstStyle/>
          <a:p>
            <a:pPr eaLnBrk="1" hangingPunct="1"/>
            <a:r>
              <a:rPr lang="en-AU" sz="2800" b="1" dirty="0">
                <a:solidFill>
                  <a:schemeClr val="tx1"/>
                </a:solidFill>
                <a:latin typeface="Arial Narrow" pitchFamily="34" charset="0"/>
                <a:ea typeface="Times New Roman" pitchFamily="18" charset="0"/>
                <a:cs typeface="Times New Roman" pitchFamily="18" charset="0"/>
              </a:rPr>
              <a:t>ACT treatment guideline </a:t>
            </a:r>
            <a:r>
              <a:rPr lang="en-AU" sz="1200" dirty="0">
                <a:solidFill>
                  <a:schemeClr val="tx1"/>
                </a:solidFill>
                <a:latin typeface="Calibri" pitchFamily="34" charset="0"/>
                <a:ea typeface="Times New Roman" pitchFamily="18" charset="0"/>
                <a:cs typeface="Times New Roman" pitchFamily="18" charset="0"/>
              </a:rPr>
              <a:t>Dr </a:t>
            </a:r>
            <a:r>
              <a:rPr lang="en-AU" sz="1600" dirty="0">
                <a:solidFill>
                  <a:schemeClr val="tx1"/>
                </a:solidFill>
                <a:latin typeface="Calibri" pitchFamily="34" charset="0"/>
                <a:ea typeface="Times New Roman" pitchFamily="18" charset="0"/>
                <a:cs typeface="Times New Roman" pitchFamily="18" charset="0"/>
              </a:rPr>
              <a:t> </a:t>
            </a:r>
            <a:r>
              <a:rPr lang="en-AU" sz="1100" dirty="0" smtClean="0">
                <a:solidFill>
                  <a:schemeClr val="tx1"/>
                </a:solidFill>
                <a:latin typeface="Calibri" pitchFamily="34" charset="0"/>
                <a:ea typeface="Times New Roman" pitchFamily="18" charset="0"/>
                <a:cs typeface="Times New Roman" pitchFamily="18" charset="0"/>
              </a:rPr>
              <a:t>Matthew </a:t>
            </a:r>
            <a:r>
              <a:rPr lang="en-AU" sz="1100" dirty="0">
                <a:solidFill>
                  <a:schemeClr val="tx1"/>
                </a:solidFill>
                <a:latin typeface="Calibri" pitchFamily="34" charset="0"/>
                <a:ea typeface="Times New Roman" pitchFamily="18" charset="0"/>
                <a:cs typeface="Times New Roman" pitchFamily="18" charset="0"/>
              </a:rPr>
              <a:t>Smout CTAD  </a:t>
            </a:r>
            <a:r>
              <a:rPr lang="en-AU" sz="1100" dirty="0" smtClean="0">
                <a:solidFill>
                  <a:schemeClr val="tx1"/>
                </a:solidFill>
                <a:latin typeface="Calibri" pitchFamily="34" charset="0"/>
                <a:ea typeface="Times New Roman" pitchFamily="18" charset="0"/>
                <a:cs typeface="Times New Roman" pitchFamily="18" charset="0"/>
              </a:rPr>
              <a:t>2012</a:t>
            </a:r>
            <a:endParaRPr lang="en-AU" b="1" dirty="0">
              <a:solidFill>
                <a:schemeClr val="tx1"/>
              </a:solidFill>
              <a:latin typeface="Arial Narrow" pitchFamily="34" charset="0"/>
              <a:ea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857163"/>
              </p:ext>
            </p:extLst>
          </p:nvPr>
        </p:nvGraphicFramePr>
        <p:xfrm>
          <a:off x="261252" y="889002"/>
          <a:ext cx="8763000" cy="5468112"/>
        </p:xfrm>
        <a:graphic>
          <a:graphicData uri="http://schemas.openxmlformats.org/drawingml/2006/table">
            <a:tbl>
              <a:tblPr firstRow="1" firstCol="1" bandRow="1"/>
              <a:tblGrid>
                <a:gridCol w="2041520"/>
                <a:gridCol w="4085441"/>
                <a:gridCol w="2636039"/>
              </a:tblGrid>
              <a:tr h="628515">
                <a:tc>
                  <a:txBody>
                    <a:bodyPr/>
                    <a:lstStyle/>
                    <a:p>
                      <a:pPr marL="291465" algn="ctr">
                        <a:lnSpc>
                          <a:spcPct val="115000"/>
                        </a:lnSpc>
                        <a:spcAft>
                          <a:spcPts val="0"/>
                        </a:spcAft>
                      </a:pPr>
                      <a:r>
                        <a:rPr lang="en-AU" sz="1200" b="1" dirty="0">
                          <a:effectLst/>
                          <a:latin typeface="Calibri"/>
                          <a:ea typeface="Times New Roman"/>
                          <a:cs typeface="Times New Roman"/>
                        </a:rPr>
                        <a:t> </a:t>
                      </a:r>
                    </a:p>
                    <a:p>
                      <a:pPr marL="291465" algn="ctr">
                        <a:lnSpc>
                          <a:spcPct val="115000"/>
                        </a:lnSpc>
                        <a:spcAft>
                          <a:spcPts val="0"/>
                        </a:spcAft>
                      </a:pPr>
                      <a:r>
                        <a:rPr lang="en-AU" sz="1200" b="1" dirty="0">
                          <a:effectLst/>
                          <a:latin typeface="Calibri"/>
                          <a:ea typeface="Times New Roman"/>
                          <a:cs typeface="Times New Roman"/>
                        </a:rPr>
                        <a:t>Inflexibility</a:t>
                      </a:r>
                    </a:p>
                    <a:p>
                      <a:pPr marL="291465" algn="ctr">
                        <a:lnSpc>
                          <a:spcPct val="115000"/>
                        </a:lnSpc>
                        <a:spcAft>
                          <a:spcPts val="0"/>
                        </a:spcAft>
                      </a:pPr>
                      <a:r>
                        <a:rPr lang="en-AU" sz="1200" b="1" dirty="0">
                          <a:effectLst/>
                          <a:latin typeface="Calibri"/>
                          <a:ea typeface="Times New Roman"/>
                          <a:cs typeface="Times New Roman"/>
                        </a:rPr>
                        <a:t> </a:t>
                      </a:r>
                    </a:p>
                  </a:txBody>
                  <a:tcPr marL="60872" marR="60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200" b="1" dirty="0">
                          <a:effectLst/>
                          <a:latin typeface="Calibri"/>
                          <a:ea typeface="Times New Roman"/>
                          <a:cs typeface="Times New Roman"/>
                        </a:rPr>
                        <a:t> </a:t>
                      </a:r>
                    </a:p>
                    <a:p>
                      <a:pPr algn="ctr">
                        <a:lnSpc>
                          <a:spcPct val="115000"/>
                        </a:lnSpc>
                        <a:spcAft>
                          <a:spcPts val="0"/>
                        </a:spcAft>
                      </a:pPr>
                      <a:r>
                        <a:rPr lang="en-AU" sz="1200" b="1" dirty="0">
                          <a:effectLst/>
                          <a:latin typeface="Calibri"/>
                          <a:ea typeface="Times New Roman"/>
                          <a:cs typeface="Times New Roman"/>
                        </a:rPr>
                        <a:t>Questions for change</a:t>
                      </a:r>
                    </a:p>
                  </a:txBody>
                  <a:tcPr marL="60872" marR="60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200" b="1" dirty="0">
                          <a:effectLst/>
                          <a:latin typeface="Calibri"/>
                          <a:ea typeface="Times New Roman"/>
                          <a:cs typeface="Times New Roman"/>
                        </a:rPr>
                        <a:t> </a:t>
                      </a:r>
                    </a:p>
                    <a:p>
                      <a:pPr algn="ctr">
                        <a:lnSpc>
                          <a:spcPct val="115000"/>
                        </a:lnSpc>
                        <a:spcAft>
                          <a:spcPts val="0"/>
                        </a:spcAft>
                      </a:pPr>
                      <a:r>
                        <a:rPr lang="en-AU" sz="1200" b="1" dirty="0">
                          <a:effectLst/>
                          <a:latin typeface="Calibri"/>
                          <a:ea typeface="Times New Roman"/>
                          <a:cs typeface="Times New Roman"/>
                        </a:rPr>
                        <a:t>Flexibility</a:t>
                      </a:r>
                    </a:p>
                  </a:txBody>
                  <a:tcPr marL="60872" marR="60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515">
                <a:tc>
                  <a:txBody>
                    <a:bodyPr/>
                    <a:lstStyle/>
                    <a:p>
                      <a:pPr algn="l">
                        <a:lnSpc>
                          <a:spcPct val="115000"/>
                        </a:lnSpc>
                        <a:spcAft>
                          <a:spcPts val="0"/>
                        </a:spcAft>
                      </a:pPr>
                      <a:r>
                        <a:rPr lang="en-AU" sz="1200" b="0" dirty="0">
                          <a:effectLst/>
                          <a:latin typeface="Calibri"/>
                          <a:ea typeface="Times New Roman"/>
                          <a:cs typeface="Times New Roman"/>
                        </a:rPr>
                        <a:t>Avoidance of Experience</a:t>
                      </a:r>
                      <a:endParaRPr lang="en-AU" sz="1200" b="1" dirty="0">
                        <a:effectLst/>
                        <a:latin typeface="Calibri"/>
                        <a:ea typeface="Times New Roman"/>
                        <a:cs typeface="Times New Roman"/>
                      </a:endParaRPr>
                    </a:p>
                    <a:p>
                      <a:pPr algn="l">
                        <a:lnSpc>
                          <a:spcPct val="115000"/>
                        </a:lnSpc>
                        <a:spcAft>
                          <a:spcPts val="0"/>
                        </a:spcAft>
                      </a:pPr>
                      <a:r>
                        <a:rPr lang="en-AU" sz="1200" b="0" dirty="0">
                          <a:effectLst/>
                          <a:latin typeface="Calibri"/>
                          <a:ea typeface="Times New Roman"/>
                          <a:cs typeface="Times New Roman"/>
                        </a:rPr>
                        <a:t>Lack of willingness to take action</a:t>
                      </a:r>
                      <a:endParaRPr lang="en-AU" sz="1200" b="1" dirty="0">
                        <a:effectLst/>
                        <a:latin typeface="Calibri"/>
                        <a:ea typeface="Times New Roman"/>
                        <a:cs typeface="Times New Roman"/>
                      </a:endParaRPr>
                    </a:p>
                  </a:txBody>
                  <a:tcPr marL="60872" marR="60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l">
                        <a:lnSpc>
                          <a:spcPct val="115000"/>
                        </a:lnSpc>
                        <a:spcAft>
                          <a:spcPts val="0"/>
                        </a:spcAft>
                      </a:pPr>
                      <a:r>
                        <a:rPr lang="en-AU" sz="1200" b="0" dirty="0">
                          <a:effectLst/>
                          <a:latin typeface="Calibri"/>
                          <a:ea typeface="Times New Roman"/>
                          <a:cs typeface="Times New Roman"/>
                        </a:rPr>
                        <a:t>What is being avoided?</a:t>
                      </a:r>
                      <a:endParaRPr lang="en-AU" sz="1200" b="1" dirty="0">
                        <a:effectLst/>
                        <a:latin typeface="Calibri"/>
                        <a:ea typeface="Times New Roman"/>
                        <a:cs typeface="Times New Roman"/>
                      </a:endParaRPr>
                    </a:p>
                    <a:p>
                      <a:pPr marL="111760" algn="l">
                        <a:lnSpc>
                          <a:spcPct val="115000"/>
                        </a:lnSpc>
                        <a:spcAft>
                          <a:spcPts val="0"/>
                        </a:spcAft>
                      </a:pPr>
                      <a:r>
                        <a:rPr lang="en-AU" sz="1200" b="0" dirty="0">
                          <a:effectLst/>
                          <a:latin typeface="Calibri"/>
                          <a:ea typeface="Times New Roman"/>
                          <a:cs typeface="Times New Roman"/>
                        </a:rPr>
                        <a:t>What can’t be changed and needs to be accepted?</a:t>
                      </a:r>
                      <a:endParaRPr lang="en-AU" sz="1200" b="1" dirty="0">
                        <a:effectLst/>
                        <a:latin typeface="Calibri"/>
                        <a:ea typeface="Times New Roman"/>
                        <a:cs typeface="Times New Roman"/>
                      </a:endParaRPr>
                    </a:p>
                    <a:p>
                      <a:pPr marL="111760" algn="l">
                        <a:lnSpc>
                          <a:spcPct val="115000"/>
                        </a:lnSpc>
                        <a:spcAft>
                          <a:spcPts val="0"/>
                        </a:spcAft>
                      </a:pPr>
                      <a:r>
                        <a:rPr lang="en-AU" sz="1200" b="0" dirty="0">
                          <a:effectLst/>
                          <a:latin typeface="Calibri"/>
                          <a:ea typeface="Times New Roman"/>
                          <a:cs typeface="Times New Roman"/>
                        </a:rPr>
                        <a:t> What needs to be done? What is the cost?</a:t>
                      </a:r>
                      <a:endParaRPr lang="en-AU" sz="1200" b="1" dirty="0">
                        <a:effectLst/>
                        <a:latin typeface="Calibri"/>
                        <a:ea typeface="Times New Roman"/>
                        <a:cs typeface="Times New Roman"/>
                      </a:endParaRPr>
                    </a:p>
                  </a:txBody>
                  <a:tcPr marL="60872" marR="60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lgn="l">
                        <a:lnSpc>
                          <a:spcPct val="115000"/>
                        </a:lnSpc>
                        <a:spcAft>
                          <a:spcPts val="0"/>
                        </a:spcAft>
                      </a:pPr>
                      <a:r>
                        <a:rPr lang="en-AU" sz="1200" b="0" dirty="0">
                          <a:effectLst/>
                          <a:latin typeface="Calibri"/>
                          <a:ea typeface="Times New Roman"/>
                          <a:cs typeface="Times New Roman"/>
                        </a:rPr>
                        <a:t>Acceptance/Willingness</a:t>
                      </a:r>
                      <a:endParaRPr lang="en-AU" sz="1200" b="1" dirty="0">
                        <a:effectLst/>
                        <a:latin typeface="Calibri"/>
                        <a:ea typeface="Times New Roman"/>
                        <a:cs typeface="Times New Roman"/>
                      </a:endParaRPr>
                    </a:p>
                  </a:txBody>
                  <a:tcPr marL="60872" marR="60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515">
                <a:tc>
                  <a:txBody>
                    <a:bodyPr/>
                    <a:lstStyle/>
                    <a:p>
                      <a:pPr algn="l">
                        <a:lnSpc>
                          <a:spcPct val="115000"/>
                        </a:lnSpc>
                        <a:spcAft>
                          <a:spcPts val="0"/>
                        </a:spcAft>
                      </a:pPr>
                      <a:r>
                        <a:rPr lang="en-AU" sz="1200" b="0" dirty="0">
                          <a:effectLst/>
                          <a:latin typeface="Calibri"/>
                          <a:ea typeface="Times New Roman"/>
                          <a:cs typeface="Times New Roman"/>
                        </a:rPr>
                        <a:t>Cognitive fusion</a:t>
                      </a:r>
                      <a:endParaRPr lang="en-AU" sz="1200" b="1" dirty="0">
                        <a:effectLst/>
                        <a:latin typeface="Calibri"/>
                        <a:ea typeface="Times New Roman"/>
                        <a:cs typeface="Times New Roman"/>
                      </a:endParaRPr>
                    </a:p>
                    <a:p>
                      <a:pPr algn="l">
                        <a:lnSpc>
                          <a:spcPct val="115000"/>
                        </a:lnSpc>
                        <a:spcAft>
                          <a:spcPts val="0"/>
                        </a:spcAft>
                      </a:pPr>
                      <a:r>
                        <a:rPr lang="en-AU" sz="1200" b="0" dirty="0">
                          <a:effectLst/>
                          <a:latin typeface="Calibri"/>
                          <a:ea typeface="Times New Roman"/>
                          <a:cs typeface="Times New Roman"/>
                        </a:rPr>
                        <a:t>Stuck thinking and feeling</a:t>
                      </a:r>
                      <a:endParaRPr lang="en-AU" sz="1200" b="1" dirty="0">
                        <a:effectLst/>
                        <a:latin typeface="Calibri"/>
                        <a:ea typeface="Times New Roman"/>
                        <a:cs typeface="Times New Roman"/>
                      </a:endParaRPr>
                    </a:p>
                  </a:txBody>
                  <a:tcPr marL="60872" marR="60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l">
                        <a:lnSpc>
                          <a:spcPct val="115000"/>
                        </a:lnSpc>
                        <a:spcAft>
                          <a:spcPts val="0"/>
                        </a:spcAft>
                      </a:pPr>
                      <a:r>
                        <a:rPr lang="en-AU" sz="1200" b="0" dirty="0">
                          <a:effectLst/>
                          <a:latin typeface="Calibri"/>
                          <a:ea typeface="Times New Roman"/>
                          <a:cs typeface="Times New Roman"/>
                        </a:rPr>
                        <a:t>Where is my thinking stuck?</a:t>
                      </a:r>
                      <a:endParaRPr lang="en-AU" sz="1200" b="1" dirty="0">
                        <a:effectLst/>
                        <a:latin typeface="Calibri"/>
                        <a:ea typeface="Times New Roman"/>
                        <a:cs typeface="Times New Roman"/>
                      </a:endParaRPr>
                    </a:p>
                    <a:p>
                      <a:pPr marL="111760" algn="l">
                        <a:lnSpc>
                          <a:spcPct val="115000"/>
                        </a:lnSpc>
                        <a:spcAft>
                          <a:spcPts val="0"/>
                        </a:spcAft>
                      </a:pPr>
                      <a:r>
                        <a:rPr lang="en-AU" sz="1200" b="0" dirty="0">
                          <a:effectLst/>
                          <a:latin typeface="Calibri"/>
                          <a:ea typeface="Times New Roman"/>
                          <a:cs typeface="Times New Roman"/>
                        </a:rPr>
                        <a:t>Where is flexibility needed?</a:t>
                      </a:r>
                      <a:endParaRPr lang="en-AU" sz="1200" b="1" dirty="0">
                        <a:effectLst/>
                        <a:latin typeface="Calibri"/>
                        <a:ea typeface="Times New Roman"/>
                        <a:cs typeface="Times New Roman"/>
                      </a:endParaRPr>
                    </a:p>
                    <a:p>
                      <a:pPr marL="111760" algn="l">
                        <a:lnSpc>
                          <a:spcPct val="115000"/>
                        </a:lnSpc>
                        <a:spcAft>
                          <a:spcPts val="0"/>
                        </a:spcAft>
                      </a:pPr>
                      <a:r>
                        <a:rPr lang="en-AU" sz="1200" b="0" dirty="0">
                          <a:effectLst/>
                          <a:latin typeface="Calibri"/>
                          <a:ea typeface="Times New Roman"/>
                          <a:cs typeface="Times New Roman"/>
                        </a:rPr>
                        <a:t> Is there another perspective?</a:t>
                      </a:r>
                      <a:endParaRPr lang="en-AU" sz="1200" b="1" dirty="0">
                        <a:effectLst/>
                        <a:latin typeface="Calibri"/>
                        <a:ea typeface="Times New Roman"/>
                        <a:cs typeface="Times New Roman"/>
                      </a:endParaRPr>
                    </a:p>
                  </a:txBody>
                  <a:tcPr marL="60872" marR="60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lgn="l">
                        <a:lnSpc>
                          <a:spcPct val="115000"/>
                        </a:lnSpc>
                        <a:spcAft>
                          <a:spcPts val="0"/>
                        </a:spcAft>
                      </a:pPr>
                      <a:r>
                        <a:rPr lang="en-AU" sz="1200" b="0" dirty="0">
                          <a:effectLst/>
                          <a:latin typeface="Calibri"/>
                          <a:ea typeface="Times New Roman"/>
                          <a:cs typeface="Times New Roman"/>
                        </a:rPr>
                        <a:t>Defusion  (getting unstuck) of/from cognitive content </a:t>
                      </a:r>
                      <a:endParaRPr lang="en-AU" sz="1200" b="1" dirty="0">
                        <a:effectLst/>
                        <a:latin typeface="Calibri"/>
                        <a:ea typeface="Times New Roman"/>
                        <a:cs typeface="Times New Roman"/>
                      </a:endParaRPr>
                    </a:p>
                  </a:txBody>
                  <a:tcPr marL="60872" marR="60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515">
                <a:tc>
                  <a:txBody>
                    <a:bodyPr/>
                    <a:lstStyle/>
                    <a:p>
                      <a:pPr algn="l">
                        <a:lnSpc>
                          <a:spcPct val="115000"/>
                        </a:lnSpc>
                        <a:spcAft>
                          <a:spcPts val="0"/>
                        </a:spcAft>
                      </a:pPr>
                      <a:r>
                        <a:rPr lang="en-AU" sz="1200" b="0" dirty="0">
                          <a:effectLst/>
                          <a:latin typeface="Calibri"/>
                          <a:ea typeface="Times New Roman"/>
                          <a:cs typeface="Times New Roman"/>
                        </a:rPr>
                        <a:t>Dominated by : Conceptualised past or a feared future</a:t>
                      </a:r>
                      <a:endParaRPr lang="en-AU" sz="1200" b="1" dirty="0">
                        <a:effectLst/>
                        <a:latin typeface="Calibri"/>
                        <a:ea typeface="Times New Roman"/>
                        <a:cs typeface="Times New Roman"/>
                      </a:endParaRPr>
                    </a:p>
                    <a:p>
                      <a:pPr algn="l">
                        <a:lnSpc>
                          <a:spcPct val="115000"/>
                        </a:lnSpc>
                        <a:spcAft>
                          <a:spcPts val="0"/>
                        </a:spcAft>
                      </a:pPr>
                      <a:r>
                        <a:rPr lang="en-AU" sz="1200" b="0" dirty="0">
                          <a:effectLst/>
                          <a:latin typeface="Calibri"/>
                          <a:ea typeface="Times New Roman"/>
                          <a:cs typeface="Times New Roman"/>
                        </a:rPr>
                        <a:t> </a:t>
                      </a:r>
                      <a:endParaRPr lang="en-AU" sz="1200" b="1" dirty="0">
                        <a:effectLst/>
                        <a:latin typeface="Calibri"/>
                        <a:ea typeface="Times New Roman"/>
                        <a:cs typeface="Times New Roman"/>
                      </a:endParaRPr>
                    </a:p>
                  </a:txBody>
                  <a:tcPr marL="60872" marR="60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l">
                        <a:lnSpc>
                          <a:spcPct val="115000"/>
                        </a:lnSpc>
                        <a:spcAft>
                          <a:spcPts val="0"/>
                        </a:spcAft>
                      </a:pPr>
                      <a:r>
                        <a:rPr lang="en-AU" sz="1200" b="0" dirty="0">
                          <a:effectLst/>
                          <a:latin typeface="Calibri"/>
                          <a:ea typeface="Times New Roman"/>
                          <a:cs typeface="Times New Roman"/>
                        </a:rPr>
                        <a:t>Where is my attention: past/future/elsewhere?</a:t>
                      </a:r>
                      <a:endParaRPr lang="en-AU" sz="1200" b="1" dirty="0">
                        <a:effectLst/>
                        <a:latin typeface="Calibri"/>
                        <a:ea typeface="Times New Roman"/>
                        <a:cs typeface="Times New Roman"/>
                      </a:endParaRPr>
                    </a:p>
                    <a:p>
                      <a:pPr marL="111760" algn="l">
                        <a:lnSpc>
                          <a:spcPct val="115000"/>
                        </a:lnSpc>
                        <a:spcAft>
                          <a:spcPts val="0"/>
                        </a:spcAft>
                      </a:pPr>
                      <a:r>
                        <a:rPr lang="en-AU" sz="1200" b="0" dirty="0">
                          <a:effectLst/>
                          <a:latin typeface="Calibri"/>
                          <a:ea typeface="Times New Roman"/>
                          <a:cs typeface="Times New Roman"/>
                        </a:rPr>
                        <a:t>What am I in contact with?</a:t>
                      </a:r>
                      <a:endParaRPr lang="en-AU" sz="1200" b="1" dirty="0">
                        <a:effectLst/>
                        <a:latin typeface="Calibri"/>
                        <a:ea typeface="Times New Roman"/>
                        <a:cs typeface="Times New Roman"/>
                      </a:endParaRPr>
                    </a:p>
                  </a:txBody>
                  <a:tcPr marL="60872" marR="60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lgn="l">
                        <a:lnSpc>
                          <a:spcPct val="115000"/>
                        </a:lnSpc>
                        <a:spcAft>
                          <a:spcPts val="0"/>
                        </a:spcAft>
                      </a:pPr>
                      <a:r>
                        <a:rPr lang="en-AU" sz="1200" b="0" dirty="0">
                          <a:effectLst/>
                          <a:latin typeface="Calibri"/>
                          <a:ea typeface="Times New Roman"/>
                          <a:cs typeface="Times New Roman"/>
                        </a:rPr>
                        <a:t>Contact with the present moment</a:t>
                      </a:r>
                      <a:endParaRPr lang="en-AU" sz="1200" b="1" dirty="0">
                        <a:effectLst/>
                        <a:latin typeface="Calibri"/>
                        <a:ea typeface="Times New Roman"/>
                        <a:cs typeface="Times New Roman"/>
                      </a:endParaRPr>
                    </a:p>
                  </a:txBody>
                  <a:tcPr marL="60872" marR="60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515">
                <a:tc>
                  <a:txBody>
                    <a:bodyPr/>
                    <a:lstStyle/>
                    <a:p>
                      <a:pPr algn="l">
                        <a:lnSpc>
                          <a:spcPct val="115000"/>
                        </a:lnSpc>
                        <a:spcAft>
                          <a:spcPts val="0"/>
                        </a:spcAft>
                      </a:pPr>
                      <a:r>
                        <a:rPr lang="en-AU" sz="1200" b="0" dirty="0">
                          <a:effectLst/>
                          <a:latin typeface="Calibri"/>
                          <a:ea typeface="Times New Roman"/>
                          <a:cs typeface="Times New Roman"/>
                        </a:rPr>
                        <a:t>Dominated by: </a:t>
                      </a:r>
                      <a:endParaRPr lang="en-AU" sz="1200" b="1" dirty="0">
                        <a:effectLst/>
                        <a:latin typeface="Calibri"/>
                        <a:ea typeface="Times New Roman"/>
                        <a:cs typeface="Times New Roman"/>
                      </a:endParaRPr>
                    </a:p>
                    <a:p>
                      <a:pPr algn="l">
                        <a:lnSpc>
                          <a:spcPct val="115000"/>
                        </a:lnSpc>
                        <a:spcAft>
                          <a:spcPts val="0"/>
                        </a:spcAft>
                      </a:pPr>
                      <a:r>
                        <a:rPr lang="en-AU" sz="1200" b="0" dirty="0">
                          <a:effectLst/>
                          <a:latin typeface="Calibri"/>
                          <a:ea typeface="Times New Roman"/>
                          <a:cs typeface="Times New Roman"/>
                        </a:rPr>
                        <a:t>Our Story or Conceptualised self</a:t>
                      </a:r>
                      <a:endParaRPr lang="en-AU" sz="1200" b="1" dirty="0">
                        <a:effectLst/>
                        <a:latin typeface="Calibri"/>
                        <a:ea typeface="Times New Roman"/>
                        <a:cs typeface="Times New Roman"/>
                      </a:endParaRPr>
                    </a:p>
                    <a:p>
                      <a:pPr algn="l">
                        <a:lnSpc>
                          <a:spcPct val="115000"/>
                        </a:lnSpc>
                        <a:spcAft>
                          <a:spcPts val="0"/>
                        </a:spcAft>
                      </a:pPr>
                      <a:r>
                        <a:rPr lang="en-AU" sz="1200" b="0" dirty="0">
                          <a:effectLst/>
                          <a:latin typeface="Calibri"/>
                          <a:ea typeface="Times New Roman"/>
                          <a:cs typeface="Times New Roman"/>
                        </a:rPr>
                        <a:t> </a:t>
                      </a:r>
                      <a:endParaRPr lang="en-AU" sz="1200" b="1" dirty="0">
                        <a:effectLst/>
                        <a:latin typeface="Calibri"/>
                        <a:ea typeface="Times New Roman"/>
                        <a:cs typeface="Times New Roman"/>
                      </a:endParaRPr>
                    </a:p>
                  </a:txBody>
                  <a:tcPr marL="60872" marR="60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l">
                        <a:lnSpc>
                          <a:spcPct val="115000"/>
                        </a:lnSpc>
                        <a:spcAft>
                          <a:spcPts val="0"/>
                        </a:spcAft>
                      </a:pPr>
                      <a:r>
                        <a:rPr lang="en-AU" sz="1200" b="0" dirty="0">
                          <a:effectLst/>
                          <a:latin typeface="Calibri"/>
                          <a:ea typeface="Times New Roman"/>
                          <a:cs typeface="Times New Roman"/>
                        </a:rPr>
                        <a:t>What is the story that I replay/imagine?</a:t>
                      </a:r>
                      <a:endParaRPr lang="en-AU" sz="1200" b="1" dirty="0">
                        <a:effectLst/>
                        <a:latin typeface="Calibri"/>
                        <a:ea typeface="Times New Roman"/>
                        <a:cs typeface="Times New Roman"/>
                      </a:endParaRPr>
                    </a:p>
                    <a:p>
                      <a:pPr marL="111760" algn="l">
                        <a:lnSpc>
                          <a:spcPct val="115000"/>
                        </a:lnSpc>
                        <a:spcAft>
                          <a:spcPts val="0"/>
                        </a:spcAft>
                      </a:pPr>
                      <a:r>
                        <a:rPr lang="en-AU" sz="1200" b="0" dirty="0">
                          <a:effectLst/>
                          <a:latin typeface="Calibri"/>
                          <a:ea typeface="Times New Roman"/>
                          <a:cs typeface="Times New Roman"/>
                        </a:rPr>
                        <a:t>What unhelpful language do I use about myself?</a:t>
                      </a:r>
                      <a:endParaRPr lang="en-AU" sz="1200" b="1" dirty="0">
                        <a:effectLst/>
                        <a:latin typeface="Calibri"/>
                        <a:ea typeface="Times New Roman"/>
                        <a:cs typeface="Times New Roman"/>
                      </a:endParaRPr>
                    </a:p>
                  </a:txBody>
                  <a:tcPr marL="60872" marR="60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lgn="l">
                        <a:lnSpc>
                          <a:spcPct val="115000"/>
                        </a:lnSpc>
                        <a:spcAft>
                          <a:spcPts val="0"/>
                        </a:spcAft>
                      </a:pPr>
                      <a:r>
                        <a:rPr lang="en-AU" sz="1200" b="0" dirty="0">
                          <a:effectLst/>
                          <a:latin typeface="Calibri"/>
                          <a:ea typeface="Times New Roman"/>
                          <a:cs typeface="Times New Roman"/>
                        </a:rPr>
                        <a:t>Self as context  (a transcendent self)</a:t>
                      </a:r>
                      <a:endParaRPr lang="en-AU" sz="1200" b="1" dirty="0">
                        <a:effectLst/>
                        <a:latin typeface="Calibri"/>
                        <a:ea typeface="Times New Roman"/>
                        <a:cs typeface="Times New Roman"/>
                      </a:endParaRPr>
                    </a:p>
                  </a:txBody>
                  <a:tcPr marL="60872" marR="60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020">
                <a:tc>
                  <a:txBody>
                    <a:bodyPr/>
                    <a:lstStyle/>
                    <a:p>
                      <a:pPr algn="l">
                        <a:lnSpc>
                          <a:spcPct val="115000"/>
                        </a:lnSpc>
                        <a:spcAft>
                          <a:spcPts val="0"/>
                        </a:spcAft>
                      </a:pPr>
                      <a:r>
                        <a:rPr lang="en-AU" sz="1200" b="0" dirty="0">
                          <a:effectLst/>
                          <a:latin typeface="Calibri"/>
                          <a:ea typeface="Times New Roman"/>
                          <a:cs typeface="Times New Roman"/>
                        </a:rPr>
                        <a:t>Values are lacking </a:t>
                      </a:r>
                      <a:endParaRPr lang="en-AU" sz="1200" b="1" dirty="0">
                        <a:effectLst/>
                        <a:latin typeface="Calibri"/>
                        <a:ea typeface="Times New Roman"/>
                        <a:cs typeface="Times New Roman"/>
                      </a:endParaRPr>
                    </a:p>
                    <a:p>
                      <a:pPr algn="l">
                        <a:lnSpc>
                          <a:spcPct val="115000"/>
                        </a:lnSpc>
                        <a:spcAft>
                          <a:spcPts val="0"/>
                        </a:spcAft>
                      </a:pPr>
                      <a:r>
                        <a:rPr lang="en-AU" sz="1200" b="0" dirty="0">
                          <a:effectLst/>
                          <a:latin typeface="Calibri"/>
                          <a:ea typeface="Times New Roman"/>
                          <a:cs typeface="Times New Roman"/>
                        </a:rPr>
                        <a:t>Avoidance of accountability or consistency of purpose</a:t>
                      </a:r>
                      <a:endParaRPr lang="en-AU" sz="1200" b="1" dirty="0">
                        <a:effectLst/>
                        <a:latin typeface="Calibri"/>
                        <a:ea typeface="Times New Roman"/>
                        <a:cs typeface="Times New Roman"/>
                      </a:endParaRPr>
                    </a:p>
                    <a:p>
                      <a:pPr algn="l">
                        <a:lnSpc>
                          <a:spcPct val="115000"/>
                        </a:lnSpc>
                        <a:spcAft>
                          <a:spcPts val="0"/>
                        </a:spcAft>
                      </a:pPr>
                      <a:r>
                        <a:rPr lang="en-AU" sz="1200" b="0" dirty="0">
                          <a:effectLst/>
                          <a:latin typeface="Calibri"/>
                          <a:ea typeface="Times New Roman"/>
                          <a:cs typeface="Times New Roman"/>
                        </a:rPr>
                        <a:t> </a:t>
                      </a:r>
                      <a:endParaRPr lang="en-AU" sz="1200" b="1" dirty="0">
                        <a:effectLst/>
                        <a:latin typeface="Calibri"/>
                        <a:ea typeface="Times New Roman"/>
                        <a:cs typeface="Times New Roman"/>
                      </a:endParaRPr>
                    </a:p>
                  </a:txBody>
                  <a:tcPr marL="60872" marR="60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l">
                        <a:lnSpc>
                          <a:spcPct val="115000"/>
                        </a:lnSpc>
                        <a:spcAft>
                          <a:spcPts val="0"/>
                        </a:spcAft>
                      </a:pPr>
                      <a:r>
                        <a:rPr lang="en-AU" sz="1200" b="0" dirty="0">
                          <a:effectLst/>
                          <a:latin typeface="Calibri"/>
                          <a:ea typeface="Times New Roman"/>
                          <a:cs typeface="Times New Roman"/>
                        </a:rPr>
                        <a:t>What are the key values which I hold</a:t>
                      </a:r>
                      <a:endParaRPr lang="en-AU" sz="1200" b="1" dirty="0">
                        <a:effectLst/>
                        <a:latin typeface="Calibri"/>
                        <a:ea typeface="Times New Roman"/>
                        <a:cs typeface="Times New Roman"/>
                      </a:endParaRPr>
                    </a:p>
                    <a:p>
                      <a:pPr marL="111760" algn="l">
                        <a:lnSpc>
                          <a:spcPct val="115000"/>
                        </a:lnSpc>
                        <a:spcAft>
                          <a:spcPts val="0"/>
                        </a:spcAft>
                      </a:pPr>
                      <a:r>
                        <a:rPr lang="en-AU" sz="1200" b="0" dirty="0">
                          <a:effectLst/>
                          <a:latin typeface="Calibri"/>
                          <a:ea typeface="Times New Roman"/>
                          <a:cs typeface="Times New Roman"/>
                        </a:rPr>
                        <a:t>Am I living according to my values </a:t>
                      </a:r>
                      <a:endParaRPr lang="en-AU" sz="1200" b="1" dirty="0">
                        <a:effectLst/>
                        <a:latin typeface="Calibri"/>
                        <a:ea typeface="Times New Roman"/>
                        <a:cs typeface="Times New Roman"/>
                      </a:endParaRPr>
                    </a:p>
                    <a:p>
                      <a:pPr marL="111760" algn="l">
                        <a:lnSpc>
                          <a:spcPct val="115000"/>
                        </a:lnSpc>
                        <a:spcAft>
                          <a:spcPts val="0"/>
                        </a:spcAft>
                      </a:pPr>
                      <a:r>
                        <a:rPr lang="en-AU" sz="1200" b="0" dirty="0">
                          <a:effectLst/>
                          <a:latin typeface="Calibri"/>
                          <a:ea typeface="Times New Roman"/>
                          <a:cs typeface="Times New Roman"/>
                        </a:rPr>
                        <a:t>What values have been Transgressed?</a:t>
                      </a:r>
                      <a:endParaRPr lang="en-AU" sz="1200" b="1" dirty="0">
                        <a:effectLst/>
                        <a:latin typeface="Calibri"/>
                        <a:ea typeface="Times New Roman"/>
                        <a:cs typeface="Times New Roman"/>
                      </a:endParaRPr>
                    </a:p>
                  </a:txBody>
                  <a:tcPr marL="60872" marR="60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lgn="l">
                        <a:lnSpc>
                          <a:spcPct val="115000"/>
                        </a:lnSpc>
                        <a:spcAft>
                          <a:spcPts val="0"/>
                        </a:spcAft>
                      </a:pPr>
                      <a:r>
                        <a:rPr lang="en-AU" sz="1200" b="0" dirty="0">
                          <a:effectLst/>
                          <a:latin typeface="Calibri"/>
                          <a:ea typeface="Times New Roman"/>
                          <a:cs typeface="Times New Roman"/>
                        </a:rPr>
                        <a:t>Values focussed and guided life</a:t>
                      </a:r>
                      <a:endParaRPr lang="en-AU" sz="1200" b="1" dirty="0">
                        <a:effectLst/>
                        <a:latin typeface="Calibri"/>
                        <a:ea typeface="Times New Roman"/>
                        <a:cs typeface="Times New Roman"/>
                      </a:endParaRPr>
                    </a:p>
                  </a:txBody>
                  <a:tcPr marL="60872" marR="60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7525">
                <a:tc>
                  <a:txBody>
                    <a:bodyPr/>
                    <a:lstStyle/>
                    <a:p>
                      <a:pPr algn="l">
                        <a:lnSpc>
                          <a:spcPct val="115000"/>
                        </a:lnSpc>
                        <a:spcAft>
                          <a:spcPts val="0"/>
                        </a:spcAft>
                      </a:pPr>
                      <a:r>
                        <a:rPr lang="en-AU" sz="1200" b="0" dirty="0">
                          <a:effectLst/>
                          <a:latin typeface="Calibri"/>
                          <a:ea typeface="Times New Roman"/>
                          <a:cs typeface="Times New Roman"/>
                        </a:rPr>
                        <a:t>Inaction, Impulsivity</a:t>
                      </a:r>
                      <a:endParaRPr lang="en-AU" sz="1200" b="1" dirty="0">
                        <a:effectLst/>
                        <a:latin typeface="Calibri"/>
                        <a:ea typeface="Times New Roman"/>
                        <a:cs typeface="Times New Roman"/>
                      </a:endParaRPr>
                    </a:p>
                    <a:p>
                      <a:pPr algn="l">
                        <a:lnSpc>
                          <a:spcPct val="115000"/>
                        </a:lnSpc>
                        <a:spcAft>
                          <a:spcPts val="0"/>
                        </a:spcAft>
                      </a:pPr>
                      <a:r>
                        <a:rPr lang="en-AU" sz="1200" b="0" dirty="0">
                          <a:effectLst/>
                          <a:latin typeface="Calibri"/>
                          <a:ea typeface="Times New Roman"/>
                          <a:cs typeface="Times New Roman"/>
                        </a:rPr>
                        <a:t>Persistence avoidance and procrastination</a:t>
                      </a:r>
                      <a:endParaRPr lang="en-AU" sz="1200" b="1" dirty="0">
                        <a:effectLst/>
                        <a:latin typeface="Calibri"/>
                        <a:ea typeface="Times New Roman"/>
                        <a:cs typeface="Times New Roman"/>
                      </a:endParaRPr>
                    </a:p>
                    <a:p>
                      <a:pPr algn="l">
                        <a:lnSpc>
                          <a:spcPct val="115000"/>
                        </a:lnSpc>
                        <a:spcAft>
                          <a:spcPts val="0"/>
                        </a:spcAft>
                      </a:pPr>
                      <a:r>
                        <a:rPr lang="en-AU" sz="1200" b="0" dirty="0">
                          <a:effectLst/>
                          <a:latin typeface="Calibri"/>
                          <a:ea typeface="Times New Roman"/>
                          <a:cs typeface="Times New Roman"/>
                        </a:rPr>
                        <a:t> </a:t>
                      </a:r>
                      <a:endParaRPr lang="en-AU" sz="1200" b="1" dirty="0">
                        <a:effectLst/>
                        <a:latin typeface="Calibri"/>
                        <a:ea typeface="Times New Roman"/>
                        <a:cs typeface="Times New Roman"/>
                      </a:endParaRPr>
                    </a:p>
                  </a:txBody>
                  <a:tcPr marL="60872" marR="60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l">
                        <a:lnSpc>
                          <a:spcPct val="115000"/>
                        </a:lnSpc>
                        <a:spcAft>
                          <a:spcPts val="0"/>
                        </a:spcAft>
                      </a:pPr>
                      <a:r>
                        <a:rPr lang="en-AU" sz="1200" b="0" dirty="0">
                          <a:effectLst/>
                          <a:latin typeface="Calibri"/>
                          <a:ea typeface="Times New Roman"/>
                          <a:cs typeface="Times New Roman"/>
                        </a:rPr>
                        <a:t>What action can I take in service of my values</a:t>
                      </a:r>
                      <a:endParaRPr lang="en-AU" sz="1200" b="1" dirty="0">
                        <a:effectLst/>
                        <a:latin typeface="Calibri"/>
                        <a:ea typeface="Times New Roman"/>
                        <a:cs typeface="Times New Roman"/>
                      </a:endParaRPr>
                    </a:p>
                    <a:p>
                      <a:pPr marL="111760" algn="l">
                        <a:lnSpc>
                          <a:spcPct val="115000"/>
                        </a:lnSpc>
                        <a:spcAft>
                          <a:spcPts val="0"/>
                        </a:spcAft>
                      </a:pPr>
                      <a:r>
                        <a:rPr lang="en-AU" sz="1200" b="0" dirty="0">
                          <a:effectLst/>
                          <a:latin typeface="Calibri"/>
                          <a:ea typeface="Times New Roman"/>
                          <a:cs typeface="Times New Roman"/>
                        </a:rPr>
                        <a:t>What Perspective do I need to take/flexibility of thought</a:t>
                      </a:r>
                      <a:endParaRPr lang="en-AU" sz="1200" b="1" dirty="0">
                        <a:effectLst/>
                        <a:latin typeface="Calibri"/>
                        <a:ea typeface="Times New Roman"/>
                        <a:cs typeface="Times New Roman"/>
                      </a:endParaRPr>
                    </a:p>
                    <a:p>
                      <a:pPr marL="111760" algn="l">
                        <a:lnSpc>
                          <a:spcPct val="115000"/>
                        </a:lnSpc>
                        <a:spcAft>
                          <a:spcPts val="0"/>
                        </a:spcAft>
                      </a:pPr>
                      <a:r>
                        <a:rPr lang="en-AU" sz="1200" b="0" dirty="0">
                          <a:effectLst/>
                          <a:latin typeface="Calibri"/>
                          <a:ea typeface="Times New Roman"/>
                          <a:cs typeface="Times New Roman"/>
                        </a:rPr>
                        <a:t>What am I willing to accept to commit to action</a:t>
                      </a:r>
                      <a:endParaRPr lang="en-AU" sz="1200" b="1" dirty="0">
                        <a:effectLst/>
                        <a:latin typeface="Calibri"/>
                        <a:ea typeface="Times New Roman"/>
                        <a:cs typeface="Times New Roman"/>
                      </a:endParaRPr>
                    </a:p>
                    <a:p>
                      <a:pPr marL="111760" algn="l">
                        <a:lnSpc>
                          <a:spcPct val="115000"/>
                        </a:lnSpc>
                        <a:spcAft>
                          <a:spcPts val="0"/>
                        </a:spcAft>
                      </a:pPr>
                      <a:r>
                        <a:rPr lang="en-AU" sz="1200" b="0" dirty="0">
                          <a:effectLst/>
                          <a:latin typeface="Calibri"/>
                          <a:ea typeface="Times New Roman"/>
                          <a:cs typeface="Times New Roman"/>
                        </a:rPr>
                        <a:t>Am I willing to bring my present attention to my action </a:t>
                      </a:r>
                      <a:endParaRPr lang="en-AU" sz="1200" b="1" dirty="0">
                        <a:effectLst/>
                        <a:latin typeface="Calibri"/>
                        <a:ea typeface="Times New Roman"/>
                        <a:cs typeface="Times New Roman"/>
                      </a:endParaRPr>
                    </a:p>
                    <a:p>
                      <a:pPr marL="111760" algn="l">
                        <a:lnSpc>
                          <a:spcPct val="115000"/>
                        </a:lnSpc>
                        <a:spcAft>
                          <a:spcPts val="0"/>
                        </a:spcAft>
                      </a:pPr>
                      <a:r>
                        <a:rPr lang="en-AU" sz="1200" b="0" dirty="0">
                          <a:effectLst/>
                          <a:latin typeface="Calibri"/>
                          <a:ea typeface="Times New Roman"/>
                          <a:cs typeface="Times New Roman"/>
                        </a:rPr>
                        <a:t>What is the context for my action </a:t>
                      </a:r>
                      <a:endParaRPr lang="en-AU" sz="1200" b="1" dirty="0">
                        <a:effectLst/>
                        <a:latin typeface="Calibri"/>
                        <a:ea typeface="Times New Roman"/>
                        <a:cs typeface="Times New Roman"/>
                      </a:endParaRPr>
                    </a:p>
                  </a:txBody>
                  <a:tcPr marL="60872" marR="60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lgn="l">
                        <a:lnSpc>
                          <a:spcPct val="115000"/>
                        </a:lnSpc>
                        <a:spcAft>
                          <a:spcPts val="0"/>
                        </a:spcAft>
                      </a:pPr>
                      <a:r>
                        <a:rPr lang="en-AU" sz="1200" b="0" dirty="0">
                          <a:effectLst/>
                          <a:latin typeface="Calibri"/>
                          <a:ea typeface="Times New Roman"/>
                          <a:cs typeface="Times New Roman"/>
                        </a:rPr>
                        <a:t>Committed Action taking action that matters </a:t>
                      </a:r>
                      <a:endParaRPr lang="en-AU" sz="1200" b="1" dirty="0">
                        <a:effectLst/>
                        <a:latin typeface="Calibri"/>
                        <a:ea typeface="Times New Roman"/>
                        <a:cs typeface="Times New Roman"/>
                      </a:endParaRPr>
                    </a:p>
                  </a:txBody>
                  <a:tcPr marL="60872" marR="60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3B86A88F-D10B-4BD7-B47D-3BD5C1BCAEA0}" type="slidenum">
              <a:rPr lang="en-US" smtClean="0"/>
              <a:pPr>
                <a:defRPr/>
              </a:pPr>
              <a:t>87</a:t>
            </a:fld>
            <a:endParaRPr lang="en-US" dirty="0"/>
          </a:p>
        </p:txBody>
      </p:sp>
    </p:spTree>
    <p:extLst>
      <p:ext uri="{BB962C8B-B14F-4D97-AF65-F5344CB8AC3E}">
        <p14:creationId xmlns:p14="http://schemas.microsoft.com/office/powerpoint/2010/main" val="27263894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AU" dirty="0" smtClean="0"/>
              <a:t>References</a:t>
            </a:r>
          </a:p>
        </p:txBody>
      </p:sp>
      <p:sp>
        <p:nvSpPr>
          <p:cNvPr id="25603" name="Content Placeholder 2"/>
          <p:cNvSpPr>
            <a:spLocks noGrp="1"/>
          </p:cNvSpPr>
          <p:nvPr>
            <p:ph idx="1"/>
          </p:nvPr>
        </p:nvSpPr>
        <p:spPr>
          <a:xfrm>
            <a:off x="457200" y="1295400"/>
            <a:ext cx="8229600" cy="5334000"/>
          </a:xfrm>
        </p:spPr>
        <p:txBody>
          <a:bodyPr/>
          <a:lstStyle/>
          <a:p>
            <a:pPr marL="177800" indent="3175" eaLnBrk="1" hangingPunct="1">
              <a:buNone/>
            </a:pPr>
            <a:r>
              <a:rPr lang="en-AU" sz="2000" dirty="0">
                <a:solidFill>
                  <a:srgbClr val="660066"/>
                </a:solidFill>
              </a:rPr>
              <a:t>The Happiness Trap  Russ Harris</a:t>
            </a:r>
          </a:p>
          <a:p>
            <a:pPr marL="177800" indent="3175" eaLnBrk="1" hangingPunct="1">
              <a:buNone/>
            </a:pPr>
            <a:r>
              <a:rPr lang="en-AU" sz="2000" dirty="0">
                <a:solidFill>
                  <a:srgbClr val="660066"/>
                </a:solidFill>
              </a:rPr>
              <a:t>ACT made Simple   Russ Harris</a:t>
            </a:r>
          </a:p>
          <a:p>
            <a:pPr marL="177800" indent="3175" eaLnBrk="1" hangingPunct="1">
              <a:buNone/>
            </a:pPr>
            <a:r>
              <a:rPr lang="en-AU" sz="2000" dirty="0">
                <a:solidFill>
                  <a:srgbClr val="660066"/>
                </a:solidFill>
              </a:rPr>
              <a:t>ACT For Depression  Robert Zettle,</a:t>
            </a:r>
          </a:p>
          <a:p>
            <a:pPr marL="177800" indent="3175" eaLnBrk="1" hangingPunct="1">
              <a:buNone/>
            </a:pPr>
            <a:r>
              <a:rPr lang="en-AU" sz="2000" dirty="0">
                <a:solidFill>
                  <a:srgbClr val="660066"/>
                </a:solidFill>
              </a:rPr>
              <a:t>ACT For Treatment of PTSD  Walser &amp; Westrup.</a:t>
            </a:r>
          </a:p>
          <a:p>
            <a:pPr marL="177800" indent="3175" eaLnBrk="1" hangingPunct="1">
              <a:buNone/>
            </a:pPr>
            <a:r>
              <a:rPr lang="en-AU" sz="2000" dirty="0">
                <a:solidFill>
                  <a:srgbClr val="660066"/>
                </a:solidFill>
              </a:rPr>
              <a:t>The Mindfulness &amp; Acceptance Workbook for Anxiety   Forsyth and Effiert</a:t>
            </a:r>
          </a:p>
          <a:p>
            <a:pPr marL="177800" indent="3175" eaLnBrk="1" hangingPunct="1">
              <a:buNone/>
            </a:pPr>
            <a:r>
              <a:rPr lang="en-AU" sz="2000" dirty="0">
                <a:solidFill>
                  <a:srgbClr val="660066"/>
                </a:solidFill>
              </a:rPr>
              <a:t>The Mindfulness &amp; Acceptance Workbook for Depression  Strohsal and Robinson </a:t>
            </a:r>
          </a:p>
          <a:p>
            <a:pPr marL="177800" indent="3175" eaLnBrk="1" hangingPunct="1">
              <a:buNone/>
            </a:pPr>
            <a:r>
              <a:rPr lang="en-AU" sz="2000" dirty="0">
                <a:solidFill>
                  <a:srgbClr val="660066"/>
                </a:solidFill>
              </a:rPr>
              <a:t>Learning  RFT  by Niklas Torneke New Harbinger</a:t>
            </a:r>
          </a:p>
          <a:p>
            <a:pPr marL="177800" indent="3175" eaLnBrk="1" hangingPunct="1">
              <a:buNone/>
            </a:pPr>
            <a:r>
              <a:rPr lang="en-AU" sz="2000" dirty="0">
                <a:solidFill>
                  <a:srgbClr val="660066"/>
                </a:solidFill>
              </a:rPr>
              <a:t>The Weight Escape Bailey, A., &amp; Harris, R. Penguin UK.</a:t>
            </a:r>
          </a:p>
          <a:p>
            <a:pPr marL="177800" indent="3175" eaLnBrk="1" hangingPunct="1">
              <a:buNone/>
            </a:pPr>
            <a:r>
              <a:rPr lang="en-AU" sz="2000" dirty="0">
                <a:solidFill>
                  <a:srgbClr val="660066"/>
                </a:solidFill>
              </a:rPr>
              <a:t>The Book of Forgiving: The four fold path for healing ourselves and the world Tutu, D., &amp; Tutu, M William Collins  London UK </a:t>
            </a:r>
          </a:p>
          <a:p>
            <a:pPr marL="177800" indent="3175" eaLnBrk="1" hangingPunct="1">
              <a:buNone/>
            </a:pPr>
            <a:r>
              <a:rPr lang="en-AU" sz="2000" dirty="0">
                <a:solidFill>
                  <a:srgbClr val="660066"/>
                </a:solidFill>
              </a:rPr>
              <a:t>Moving forward: Six steps to forgiving yourself and breaking free from the past Worthington Jr, </a:t>
            </a:r>
            <a:r>
              <a:rPr lang="en-AU" sz="2000" dirty="0" smtClean="0">
                <a:solidFill>
                  <a:srgbClr val="660066"/>
                </a:solidFill>
              </a:rPr>
              <a:t>E Random </a:t>
            </a:r>
            <a:r>
              <a:rPr lang="en-AU" sz="2000" dirty="0">
                <a:solidFill>
                  <a:srgbClr val="660066"/>
                </a:solidFill>
              </a:rPr>
              <a:t>House </a:t>
            </a:r>
            <a:endParaRPr lang="en-AU" sz="2800" dirty="0" smtClean="0"/>
          </a:p>
        </p:txBody>
      </p:sp>
      <p:sp>
        <p:nvSpPr>
          <p:cNvPr id="4" name="Slide Number Placeholder 3"/>
          <p:cNvSpPr>
            <a:spLocks noGrp="1"/>
          </p:cNvSpPr>
          <p:nvPr>
            <p:ph type="sldNum" sz="quarter" idx="12"/>
          </p:nvPr>
        </p:nvSpPr>
        <p:spPr/>
        <p:txBody>
          <a:bodyPr/>
          <a:lstStyle/>
          <a:p>
            <a:pPr>
              <a:defRPr/>
            </a:pPr>
            <a:fld id="{953A819A-AA8E-4A02-AF3C-F12B7E87BCAD}" type="slidenum">
              <a:rPr lang="en-US"/>
              <a:pPr>
                <a:defRPr/>
              </a:pPr>
              <a:t>88</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AU" dirty="0" smtClean="0"/>
              <a:t>References</a:t>
            </a:r>
          </a:p>
        </p:txBody>
      </p:sp>
      <p:sp>
        <p:nvSpPr>
          <p:cNvPr id="3" name="Content Placeholder 2"/>
          <p:cNvSpPr>
            <a:spLocks noGrp="1"/>
          </p:cNvSpPr>
          <p:nvPr>
            <p:ph idx="1"/>
          </p:nvPr>
        </p:nvSpPr>
        <p:spPr>
          <a:xfrm>
            <a:off x="457200" y="1295400"/>
            <a:ext cx="8229600" cy="5334000"/>
          </a:xfrm>
        </p:spPr>
        <p:txBody>
          <a:bodyPr rtlCol="0">
            <a:normAutofit fontScale="47500" lnSpcReduction="20000"/>
          </a:bodyPr>
          <a:lstStyle/>
          <a:p>
            <a:pPr marL="0" indent="0">
              <a:spcAft>
                <a:spcPts val="600"/>
              </a:spcAft>
              <a:buNone/>
            </a:pPr>
            <a:r>
              <a:rPr lang="en-AU" sz="2000" dirty="0"/>
              <a:t>Austin, S. (2009). A perspective on the patterns of loss, lack, disappointment and shame encountered in the treatment of six women with severe and chronic anorexia nervosa. </a:t>
            </a:r>
            <a:r>
              <a:rPr lang="en-AU" sz="2000" i="1" dirty="0"/>
              <a:t>Journal of Analytical Psychology, 54</a:t>
            </a:r>
            <a:r>
              <a:rPr lang="en-AU" sz="2000" dirty="0"/>
              <a:t>(1), 61-80. </a:t>
            </a:r>
          </a:p>
          <a:p>
            <a:pPr marL="0" indent="0">
              <a:spcAft>
                <a:spcPts val="600"/>
              </a:spcAft>
              <a:buNone/>
            </a:pPr>
            <a:r>
              <a:rPr lang="en-AU" sz="2000" dirty="0"/>
              <a:t>Bailey, A., &amp; Ciarrochi, J. ACT for health and well-being: Pre-workshop readings. </a:t>
            </a:r>
          </a:p>
          <a:p>
            <a:pPr marL="0" indent="0">
              <a:spcAft>
                <a:spcPts val="600"/>
              </a:spcAft>
              <a:buNone/>
            </a:pPr>
            <a:r>
              <a:rPr lang="en-AU" sz="2000" dirty="0"/>
              <a:t>Bailey, A., &amp; Harris, R. (2014). </a:t>
            </a:r>
            <a:r>
              <a:rPr lang="en-AU" sz="2000" i="1" dirty="0"/>
              <a:t>The Weight Escape</a:t>
            </a:r>
            <a:r>
              <a:rPr lang="en-AU" sz="2000" dirty="0"/>
              <a:t>: Penguin UK.</a:t>
            </a:r>
          </a:p>
          <a:p>
            <a:pPr marL="0" indent="0">
              <a:spcAft>
                <a:spcPts val="600"/>
              </a:spcAft>
              <a:buNone/>
            </a:pPr>
            <a:r>
              <a:rPr lang="en-AU" sz="2000" dirty="0"/>
              <a:t>Enright, R. D. (1996). Counseling within the forgiveness triad: On forgiving, receiving forgiveness, and self-forgiveness. </a:t>
            </a:r>
            <a:r>
              <a:rPr lang="en-AU" sz="2000" i="1" dirty="0"/>
              <a:t>Counseling and Values, 40</a:t>
            </a:r>
            <a:r>
              <a:rPr lang="en-AU" sz="2000" dirty="0"/>
              <a:t>(2), 107-126. </a:t>
            </a:r>
          </a:p>
          <a:p>
            <a:pPr marL="0" indent="0">
              <a:spcAft>
                <a:spcPts val="600"/>
              </a:spcAft>
              <a:buNone/>
            </a:pPr>
            <a:r>
              <a:rPr lang="en-AU" sz="2000" dirty="0"/>
              <a:t>Exline, J. J., Root, B. L., Yadavalli, S., Martin, A. M., &amp; Fisher, M. L. (2011). Reparative Behaviors and Self-forgiveness: Effects of a Laboratory-based Exercise. </a:t>
            </a:r>
            <a:r>
              <a:rPr lang="en-AU" sz="2000" i="1" dirty="0"/>
              <a:t>Self and Identity, 10</a:t>
            </a:r>
            <a:r>
              <a:rPr lang="en-AU" sz="2000" dirty="0"/>
              <a:t>(1), 101-126. doi: 10.1080/15298861003669565</a:t>
            </a:r>
          </a:p>
          <a:p>
            <a:pPr marL="0" indent="0">
              <a:spcAft>
                <a:spcPts val="600"/>
              </a:spcAft>
              <a:buNone/>
            </a:pPr>
            <a:r>
              <a:rPr lang="en-AU" sz="2000" dirty="0"/>
              <a:t>Fisher, M. L., &amp; Exline, J. J. (2006). Self-forgiveness versus excusing: The roles of remorse, effort, and acceptance of responsibility. </a:t>
            </a:r>
            <a:r>
              <a:rPr lang="en-AU" sz="2000" i="1" dirty="0"/>
              <a:t>Self and Identity, 5</a:t>
            </a:r>
            <a:r>
              <a:rPr lang="en-AU" sz="2000" dirty="0"/>
              <a:t>(2), 127-146. doi: 10.1080/15298860600586123</a:t>
            </a:r>
          </a:p>
          <a:p>
            <a:pPr marL="0" indent="0">
              <a:spcAft>
                <a:spcPts val="600"/>
              </a:spcAft>
              <a:buNone/>
            </a:pPr>
            <a:r>
              <a:rPr lang="en-AU" sz="2000" dirty="0"/>
              <a:t>Harris, R. (2009). ACT made simple. </a:t>
            </a:r>
            <a:r>
              <a:rPr lang="en-AU" sz="2000" i="1" dirty="0"/>
              <a:t>New Harbinger</a:t>
            </a:r>
            <a:r>
              <a:rPr lang="en-AU" sz="2000" dirty="0"/>
              <a:t>. </a:t>
            </a:r>
          </a:p>
          <a:p>
            <a:pPr marL="0" indent="0">
              <a:spcAft>
                <a:spcPts val="600"/>
              </a:spcAft>
              <a:buNone/>
            </a:pPr>
            <a:r>
              <a:rPr lang="en-AU" sz="2000" dirty="0"/>
              <a:t>Hayes, S. C. (2004). Acceptance and commitment therapy, relational frame theory, and the third wave of behavioral and cognitive therapies. </a:t>
            </a:r>
            <a:r>
              <a:rPr lang="en-AU" sz="2000" i="1" dirty="0"/>
              <a:t>Behavior therapy, 35</a:t>
            </a:r>
            <a:r>
              <a:rPr lang="en-AU" sz="2000" dirty="0"/>
              <a:t>(4), 639-665. </a:t>
            </a:r>
          </a:p>
          <a:p>
            <a:pPr marL="0" indent="0">
              <a:spcAft>
                <a:spcPts val="600"/>
              </a:spcAft>
              <a:buNone/>
            </a:pPr>
            <a:r>
              <a:rPr lang="en-AU" sz="2000" dirty="0"/>
              <a:t>Hayes, S. C., Strosahl, K. D., &amp; Wilson, K. G. (1999). </a:t>
            </a:r>
            <a:r>
              <a:rPr lang="en-AU" sz="2000" i="1" dirty="0"/>
              <a:t>Acceptance and commitment therapy: An experiential approach to behavior change</a:t>
            </a:r>
            <a:r>
              <a:rPr lang="en-AU" sz="2000" dirty="0"/>
              <a:t>: Guilford Press.</a:t>
            </a:r>
          </a:p>
          <a:p>
            <a:pPr marL="0" indent="0">
              <a:spcAft>
                <a:spcPts val="600"/>
              </a:spcAft>
              <a:buNone/>
            </a:pPr>
            <a:r>
              <a:rPr lang="en-AU" sz="2000" dirty="0"/>
              <a:t>Rollnick, S., &amp; Miller, W. R. (1995). What is Motivational Interviewing? </a:t>
            </a:r>
            <a:r>
              <a:rPr lang="en-AU" sz="2000" i="1" dirty="0"/>
              <a:t>Behavioural and Cognitive Psychotherapy, 23</a:t>
            </a:r>
            <a:r>
              <a:rPr lang="en-AU" sz="2000" dirty="0"/>
              <a:t>(04), 325-334. doi: doi:10.1017/S135246580001643X</a:t>
            </a:r>
          </a:p>
          <a:p>
            <a:pPr marL="0" indent="0">
              <a:spcAft>
                <a:spcPts val="600"/>
              </a:spcAft>
              <a:buNone/>
            </a:pPr>
            <a:r>
              <a:rPr lang="en-AU" sz="2000" dirty="0"/>
              <a:t>Törneke, N. (2009). Relational Frame Theory. </a:t>
            </a:r>
            <a:r>
              <a:rPr lang="en-AU" sz="2000" i="1" dirty="0"/>
              <a:t>Stockhol: Student litteratur AB</a:t>
            </a:r>
            <a:r>
              <a:rPr lang="en-AU" sz="2000" dirty="0"/>
              <a:t>. </a:t>
            </a:r>
          </a:p>
          <a:p>
            <a:pPr marL="0" indent="0">
              <a:spcAft>
                <a:spcPts val="600"/>
              </a:spcAft>
              <a:buNone/>
            </a:pPr>
            <a:r>
              <a:rPr lang="en-AU" sz="2000" dirty="0"/>
              <a:t>Tutu, D., &amp; Tutu, M. (2014). </a:t>
            </a:r>
            <a:r>
              <a:rPr lang="en-AU" sz="2000" i="1" dirty="0"/>
              <a:t>The Book of Forgiving: The four fold path for healing ourselves and the world</a:t>
            </a:r>
            <a:r>
              <a:rPr lang="en-AU" sz="2000" dirty="0"/>
              <a:t> (D. Abrahms Ed.  Vol. William Collins). London UK: W.</a:t>
            </a:r>
          </a:p>
          <a:p>
            <a:pPr marL="0" indent="0">
              <a:spcAft>
                <a:spcPts val="600"/>
              </a:spcAft>
              <a:buNone/>
            </a:pPr>
            <a:r>
              <a:rPr lang="en-AU" sz="2000" dirty="0"/>
              <a:t>Van Vliet, K. J., &amp; Kalnins, G. R. C. (2011). A compassion-focused approach to non-suicidal self injury. </a:t>
            </a:r>
            <a:r>
              <a:rPr lang="en-AU" sz="2000" i="1" dirty="0"/>
              <a:t>Journal of Mental Health Counseling, 33</a:t>
            </a:r>
            <a:r>
              <a:rPr lang="en-AU" sz="2000" dirty="0"/>
              <a:t>, 295-311. </a:t>
            </a:r>
          </a:p>
          <a:p>
            <a:pPr marL="0" indent="0">
              <a:spcAft>
                <a:spcPts val="600"/>
              </a:spcAft>
              <a:buNone/>
            </a:pPr>
            <a:r>
              <a:rPr lang="en-AU" sz="2000" dirty="0"/>
              <a:t>Wenzel, M., Woodyatt, L., &amp; Hedrick, K. (2012). No genuine self-forgiveness without accepting responsibility: Value reaffirmation as a key to maintaining positive self-regard. </a:t>
            </a:r>
            <a:r>
              <a:rPr lang="en-AU" sz="2000" i="1" dirty="0"/>
              <a:t>European Journal of Social Psychology, 42</a:t>
            </a:r>
            <a:r>
              <a:rPr lang="en-AU" sz="2000" dirty="0"/>
              <a:t>(5), 617-627. doi: 10.1002/ejsp.1873</a:t>
            </a:r>
          </a:p>
          <a:p>
            <a:pPr marL="0" indent="0">
              <a:spcAft>
                <a:spcPts val="600"/>
              </a:spcAft>
              <a:buNone/>
            </a:pPr>
            <a:r>
              <a:rPr lang="en-AU" sz="2000" dirty="0"/>
              <a:t>Woodyatt, L., &amp; Wenzel, M. (2013). Self-Forgiveness and Restoration of an Offender Following an Interpersonal Transgression. </a:t>
            </a:r>
            <a:r>
              <a:rPr lang="en-AU" sz="2000" i="1" dirty="0"/>
              <a:t>Journal of Social and Clinical Psychology, 32</a:t>
            </a:r>
            <a:r>
              <a:rPr lang="en-AU" sz="2000" dirty="0"/>
              <a:t>(2), 225-259. doi: 10.1521/jscp.2013.32.2.225</a:t>
            </a:r>
          </a:p>
          <a:p>
            <a:pPr marL="0" indent="0">
              <a:spcAft>
                <a:spcPts val="600"/>
              </a:spcAft>
              <a:buNone/>
            </a:pPr>
            <a:r>
              <a:rPr lang="en-AU" sz="2000" dirty="0"/>
              <a:t>Worthington, E. L., &amp; Scherer, M. (2004). Forgiveness is an emotion focused coping strategy that can reduce health risks and promote health resiliency: Theory, review and hypotheses. </a:t>
            </a:r>
            <a:r>
              <a:rPr lang="en-AU" sz="2000" i="1" dirty="0"/>
              <a:t>Psychology and Health</a:t>
            </a:r>
            <a:r>
              <a:rPr lang="en-AU" sz="2000" dirty="0"/>
              <a:t>, 395-405. </a:t>
            </a:r>
          </a:p>
          <a:p>
            <a:pPr>
              <a:spcAft>
                <a:spcPts val="600"/>
              </a:spcAft>
            </a:pPr>
            <a:r>
              <a:rPr lang="en-AU" sz="2000" dirty="0"/>
              <a:t> </a:t>
            </a:r>
          </a:p>
        </p:txBody>
      </p:sp>
      <p:sp>
        <p:nvSpPr>
          <p:cNvPr id="4" name="Slide Number Placeholder 3"/>
          <p:cNvSpPr>
            <a:spLocks noGrp="1"/>
          </p:cNvSpPr>
          <p:nvPr>
            <p:ph type="sldNum" sz="quarter" idx="12"/>
          </p:nvPr>
        </p:nvSpPr>
        <p:spPr/>
        <p:txBody>
          <a:bodyPr/>
          <a:lstStyle/>
          <a:p>
            <a:pPr>
              <a:defRPr/>
            </a:pPr>
            <a:fld id="{8CA0024F-E8B4-49E6-BDC5-A918019E9EF0}" type="slidenum">
              <a:rPr lang="en-US"/>
              <a:pPr>
                <a:defRPr/>
              </a:pPr>
              <a:t>89</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sz="3600" b="1" dirty="0"/>
              <a:t>Why a focus on self forgiveness?</a:t>
            </a:r>
            <a:endParaRPr lang="en-AU" dirty="0"/>
          </a:p>
        </p:txBody>
      </p:sp>
      <p:sp>
        <p:nvSpPr>
          <p:cNvPr id="3" name="Content Placeholder 2"/>
          <p:cNvSpPr>
            <a:spLocks noGrp="1"/>
          </p:cNvSpPr>
          <p:nvPr>
            <p:ph idx="1"/>
          </p:nvPr>
        </p:nvSpPr>
        <p:spPr/>
        <p:txBody>
          <a:bodyPr rtlCol="0">
            <a:normAutofit/>
          </a:bodyPr>
          <a:lstStyle/>
          <a:p>
            <a:pPr lvl="1"/>
            <a:r>
              <a:rPr lang="en-AU" dirty="0" smtClean="0">
                <a:solidFill>
                  <a:schemeClr val="accent4">
                    <a:lumMod val="75000"/>
                  </a:schemeClr>
                </a:solidFill>
              </a:rPr>
              <a:t>We may need to examine and reflect on </a:t>
            </a:r>
            <a:r>
              <a:rPr lang="en-AU" dirty="0">
                <a:solidFill>
                  <a:schemeClr val="accent4">
                    <a:lumMod val="75000"/>
                  </a:schemeClr>
                </a:solidFill>
              </a:rPr>
              <a:t>transgressions which we may have initiated or been party to </a:t>
            </a:r>
            <a:r>
              <a:rPr lang="en-AU" dirty="0" smtClean="0">
                <a:solidFill>
                  <a:schemeClr val="accent4">
                    <a:lumMod val="75000"/>
                  </a:schemeClr>
                </a:solidFill>
              </a:rPr>
              <a:t>, this may </a:t>
            </a:r>
            <a:r>
              <a:rPr lang="en-AU" dirty="0">
                <a:solidFill>
                  <a:schemeClr val="accent4">
                    <a:lumMod val="75000"/>
                  </a:schemeClr>
                </a:solidFill>
              </a:rPr>
              <a:t>assist us to see where we fit within social structures and standards. </a:t>
            </a:r>
            <a:endParaRPr lang="en-AU" dirty="0" smtClean="0">
              <a:solidFill>
                <a:schemeClr val="accent4">
                  <a:lumMod val="75000"/>
                </a:schemeClr>
              </a:solidFill>
            </a:endParaRPr>
          </a:p>
          <a:p>
            <a:pPr lvl="1"/>
            <a:endParaRPr lang="en-AU" dirty="0" smtClean="0">
              <a:solidFill>
                <a:schemeClr val="accent4">
                  <a:lumMod val="75000"/>
                </a:schemeClr>
              </a:solidFill>
            </a:endParaRPr>
          </a:p>
          <a:p>
            <a:pPr lvl="1"/>
            <a:r>
              <a:rPr lang="en-AU" dirty="0" smtClean="0">
                <a:solidFill>
                  <a:schemeClr val="accent4">
                    <a:lumMod val="75000"/>
                  </a:schemeClr>
                </a:solidFill>
              </a:rPr>
              <a:t>This </a:t>
            </a:r>
            <a:r>
              <a:rPr lang="en-AU" dirty="0">
                <a:solidFill>
                  <a:schemeClr val="accent4">
                    <a:lumMod val="75000"/>
                  </a:schemeClr>
                </a:solidFill>
              </a:rPr>
              <a:t>reflection may serve a worthwhile social task and allow us to not repeat those transgressions either by act or by </a:t>
            </a:r>
            <a:r>
              <a:rPr lang="en-AU" dirty="0" smtClean="0">
                <a:solidFill>
                  <a:schemeClr val="accent4">
                    <a:lumMod val="75000"/>
                  </a:schemeClr>
                </a:solidFill>
              </a:rPr>
              <a:t>omission. </a:t>
            </a:r>
          </a:p>
          <a:p>
            <a:pPr lvl="1" eaLnBrk="1" fontAlgn="auto" hangingPunct="1">
              <a:spcAft>
                <a:spcPts val="0"/>
              </a:spcAft>
              <a:defRPr/>
            </a:pPr>
            <a:endParaRPr lang="en-AU" dirty="0" smtClean="0"/>
          </a:p>
        </p:txBody>
      </p:sp>
      <p:sp>
        <p:nvSpPr>
          <p:cNvPr id="4" name="Slide Number Placeholder 3"/>
          <p:cNvSpPr>
            <a:spLocks noGrp="1"/>
          </p:cNvSpPr>
          <p:nvPr>
            <p:ph type="sldNum" sz="quarter" idx="12"/>
          </p:nvPr>
        </p:nvSpPr>
        <p:spPr/>
        <p:txBody>
          <a:bodyPr/>
          <a:lstStyle/>
          <a:p>
            <a:pPr>
              <a:defRPr/>
            </a:pPr>
            <a:fld id="{C039F157-BA7D-4171-8CBF-0763E821E31F}" type="slidenum">
              <a:rPr lang="en-US"/>
              <a:pPr>
                <a:defRPr/>
              </a:pPr>
              <a:t>9</a:t>
            </a:fld>
            <a:endParaRPr lang="en-US" dirty="0"/>
          </a:p>
        </p:txBody>
      </p:sp>
      <p:sp>
        <p:nvSpPr>
          <p:cNvPr id="5" name="Footer Placeholder 4"/>
          <p:cNvSpPr>
            <a:spLocks noGrp="1"/>
          </p:cNvSpPr>
          <p:nvPr>
            <p:ph type="ftr" sz="quarter" idx="11"/>
          </p:nvPr>
        </p:nvSpPr>
        <p:spPr/>
        <p:txBody>
          <a:bodyPr/>
          <a:lstStyle/>
          <a:p>
            <a:pPr>
              <a:defRPr/>
            </a:pPr>
            <a:r>
              <a:rPr lang="en-AU" dirty="0"/>
              <a:t>Developed from ACT in a Nutshell  © Russ Harris 2008            www.actmindfully.com.au             russharris@actmindfully.com.au</a:t>
            </a:r>
            <a:endParaRPr lang="en-US" dirty="0"/>
          </a:p>
        </p:txBody>
      </p:sp>
    </p:spTree>
    <p:extLst>
      <p:ext uri="{BB962C8B-B14F-4D97-AF65-F5344CB8AC3E}">
        <p14:creationId xmlns:p14="http://schemas.microsoft.com/office/powerpoint/2010/main" val="23755962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AU" dirty="0" smtClean="0"/>
              <a:t>Web resources</a:t>
            </a:r>
          </a:p>
        </p:txBody>
      </p:sp>
      <p:sp>
        <p:nvSpPr>
          <p:cNvPr id="27651" name="Content Placeholder 2"/>
          <p:cNvSpPr>
            <a:spLocks noGrp="1"/>
          </p:cNvSpPr>
          <p:nvPr>
            <p:ph idx="1"/>
          </p:nvPr>
        </p:nvSpPr>
        <p:spPr/>
        <p:txBody>
          <a:bodyPr/>
          <a:lstStyle/>
          <a:p>
            <a:pPr marL="177800" indent="3175" eaLnBrk="1" hangingPunct="1">
              <a:buFont typeface="Wingdings" pitchFamily="2" charset="2"/>
              <a:buNone/>
            </a:pPr>
            <a:r>
              <a:rPr lang="en-AU" dirty="0" smtClean="0">
                <a:solidFill>
                  <a:srgbClr val="660066"/>
                </a:solidFill>
                <a:hlinkClick r:id="rId2"/>
              </a:rPr>
              <a:t>www.actmindfully.com.au</a:t>
            </a:r>
            <a:r>
              <a:rPr lang="en-AU" dirty="0" smtClean="0">
                <a:solidFill>
                  <a:srgbClr val="660066"/>
                </a:solidFill>
              </a:rPr>
              <a:t> </a:t>
            </a:r>
          </a:p>
          <a:p>
            <a:pPr marL="177800" indent="3175" eaLnBrk="1" hangingPunct="1">
              <a:buFont typeface="Wingdings" pitchFamily="2" charset="2"/>
              <a:buNone/>
            </a:pPr>
            <a:r>
              <a:rPr lang="en-AU" dirty="0" smtClean="0">
                <a:solidFill>
                  <a:srgbClr val="660066"/>
                </a:solidFill>
                <a:hlinkClick r:id="rId3"/>
              </a:rPr>
              <a:t>http://contextualpsychology.org/act</a:t>
            </a:r>
            <a:endParaRPr lang="en-AU" dirty="0" smtClean="0">
              <a:solidFill>
                <a:srgbClr val="660066"/>
              </a:solidFill>
            </a:endParaRPr>
          </a:p>
          <a:p>
            <a:pPr marL="177800" indent="3175" eaLnBrk="1" hangingPunct="1">
              <a:buFont typeface="Wingdings" pitchFamily="2" charset="2"/>
              <a:buNone/>
            </a:pPr>
            <a:r>
              <a:rPr lang="en-AU" dirty="0" smtClean="0">
                <a:solidFill>
                  <a:srgbClr val="660066"/>
                </a:solidFill>
                <a:hlinkClick r:id="rId4"/>
              </a:rPr>
              <a:t>http://contextualpsychology.org/rft</a:t>
            </a:r>
            <a:endParaRPr lang="en-AU" dirty="0" smtClean="0">
              <a:solidFill>
                <a:srgbClr val="660066"/>
              </a:solidFill>
            </a:endParaRPr>
          </a:p>
          <a:p>
            <a:pPr marL="177800" indent="3175" eaLnBrk="1" hangingPunct="1">
              <a:buFont typeface="Wingdings" pitchFamily="2" charset="2"/>
              <a:buNone/>
            </a:pPr>
            <a:r>
              <a:rPr lang="en-AU" dirty="0" smtClean="0">
                <a:hlinkClick r:id="rId5"/>
              </a:rPr>
              <a:t>http://www.newharbinger.com/bookstore</a:t>
            </a:r>
            <a:endParaRPr lang="en-AU" dirty="0" smtClean="0"/>
          </a:p>
        </p:txBody>
      </p:sp>
      <p:sp>
        <p:nvSpPr>
          <p:cNvPr id="4" name="Footer Placeholder 3"/>
          <p:cNvSpPr>
            <a:spLocks noGrp="1"/>
          </p:cNvSpPr>
          <p:nvPr>
            <p:ph type="ftr" sz="quarter" idx="11"/>
          </p:nvPr>
        </p:nvSpPr>
        <p:spPr/>
        <p:txBody>
          <a:bodyPr/>
          <a:lstStyle/>
          <a:p>
            <a:pPr>
              <a:defRPr/>
            </a:pPr>
            <a:r>
              <a:rPr lang="en-AU" dirty="0" smtClean="0"/>
              <a:t>Developed from ACT in a Nutshell  © Russ Harris 2008            www.actmindfully.com.au             russharris@actmindfully.com.au</a:t>
            </a:r>
            <a:endParaRPr lang="en-US" dirty="0"/>
          </a:p>
        </p:txBody>
      </p:sp>
      <p:sp>
        <p:nvSpPr>
          <p:cNvPr id="5" name="Slide Number Placeholder 4"/>
          <p:cNvSpPr>
            <a:spLocks noGrp="1"/>
          </p:cNvSpPr>
          <p:nvPr>
            <p:ph type="sldNum" sz="quarter" idx="12"/>
          </p:nvPr>
        </p:nvSpPr>
        <p:spPr/>
        <p:txBody>
          <a:bodyPr/>
          <a:lstStyle/>
          <a:p>
            <a:pPr>
              <a:defRPr/>
            </a:pPr>
            <a:fld id="{4EAB2638-EE99-47D1-B0C4-797E711D99AD}" type="slidenum">
              <a:rPr lang="en-US" smtClean="0"/>
              <a:pPr>
                <a:defRPr/>
              </a:pPr>
              <a:t>90</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4865</TotalTime>
  <Words>6061</Words>
  <Application>Microsoft Office PowerPoint</Application>
  <PresentationFormat>On-screen Show (4:3)</PresentationFormat>
  <Paragraphs>1006</Paragraphs>
  <Slides>90</Slides>
  <Notes>38</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Workshop  June 22, 2014  The ACT of Self Forgiveness, 7 steps to unburdening yourself and engaging with life </vt:lpstr>
      <vt:lpstr>Workshop Outline</vt:lpstr>
      <vt:lpstr>Workshop  Basics</vt:lpstr>
      <vt:lpstr>Acceptance and Commitment Therapy</vt:lpstr>
      <vt:lpstr>Lets take a breath…….</vt:lpstr>
      <vt:lpstr>Acceptance and Commitment Therapy </vt:lpstr>
      <vt:lpstr>Why a focus on self forgiveness?</vt:lpstr>
      <vt:lpstr>PowerPoint Presentation</vt:lpstr>
      <vt:lpstr>Why a focus on self forgiveness?</vt:lpstr>
      <vt:lpstr>Why a focus on self forgiveness?</vt:lpstr>
      <vt:lpstr>PowerPoint Presentation</vt:lpstr>
      <vt:lpstr>The basis of suffering </vt:lpstr>
      <vt:lpstr>The basis of suffering </vt:lpstr>
      <vt:lpstr>The basis of suffering </vt:lpstr>
      <vt:lpstr>The basis of suffering </vt:lpstr>
      <vt:lpstr>The basis of suffering </vt:lpstr>
      <vt:lpstr>The basis of suffering </vt:lpstr>
      <vt:lpstr>The basis of suffering </vt:lpstr>
      <vt:lpstr>The basis of suffering </vt:lpstr>
      <vt:lpstr>Normalising a range of experience</vt:lpstr>
      <vt:lpstr>A range of experience</vt:lpstr>
      <vt:lpstr>Dominance of one type of experience</vt:lpstr>
      <vt:lpstr>PowerPoint Presentation</vt:lpstr>
      <vt:lpstr>THE PRINCIPLES OF ACT </vt:lpstr>
      <vt:lpstr>Benefits of Acceptance and Commitment Therapy (ACT) </vt:lpstr>
      <vt:lpstr>THE PRINCIPLES OF ACT </vt:lpstr>
      <vt:lpstr>THE PRINCIPLES OF ACT </vt:lpstr>
      <vt:lpstr>THE PRINCIPLES OF ACT </vt:lpstr>
      <vt:lpstr>Step 1  Identifying our burdens  </vt:lpstr>
      <vt:lpstr>Step 1  Identifying our burdens  </vt:lpstr>
      <vt:lpstr>Step 1  Identifying our burdens  </vt:lpstr>
      <vt:lpstr>Step 2 TAKING A TRANSCENDENT PERSPECTIVE</vt:lpstr>
      <vt:lpstr>A Radical Perspective</vt:lpstr>
      <vt:lpstr>A Radical Perspective</vt:lpstr>
      <vt:lpstr>A Radical Perspective</vt:lpstr>
      <vt:lpstr>Step 2   Exercise  1 Meditation on perspective  taking</vt:lpstr>
      <vt:lpstr>Step 2   Exercise  2 Good Bad or More?</vt:lpstr>
      <vt:lpstr>Step 2   Exercise  3  Transcendence and Perspective taking</vt:lpstr>
      <vt:lpstr>STEP3 Exercise  3  Transcendence and Perspective taking</vt:lpstr>
      <vt:lpstr>OPAL</vt:lpstr>
      <vt:lpstr>Step 2   Exercise  3  Transcendence and Perspective taking</vt:lpstr>
      <vt:lpstr>Step 3 Values and Transgressions </vt:lpstr>
      <vt:lpstr>Step 3 Values and Transgressions </vt:lpstr>
      <vt:lpstr>Step 3 Exercise 1 Values consistency</vt:lpstr>
      <vt:lpstr>Values Consistency</vt:lpstr>
      <vt:lpstr>Step 3    Letting yourself off the hook versus  genuine self forgiveness</vt:lpstr>
      <vt:lpstr>Step 3    Letting yourself off the hook versus genuine self forgiveness</vt:lpstr>
      <vt:lpstr>Step 3    Letting yourself off the hook versus  genuine self forgiveness</vt:lpstr>
      <vt:lpstr>Step 3 Who am I to forgive myself? </vt:lpstr>
      <vt:lpstr>Step 3 Who am I to forgive myself? </vt:lpstr>
      <vt:lpstr>Step 3 Who am I to forgive myself? </vt:lpstr>
      <vt:lpstr>Step 3   Exercise  </vt:lpstr>
      <vt:lpstr>Step 3   Exercise  Who am I to forgive myself </vt:lpstr>
      <vt:lpstr>Step 3 Key Features underpinning lack of self forgiveness </vt:lpstr>
      <vt:lpstr>Step 3 Key Features underpinning lack of self forgiveness </vt:lpstr>
      <vt:lpstr>Step 3   Values Transgression: SHAME  </vt:lpstr>
      <vt:lpstr>Step 3 Exercise Possible Responses to Shame </vt:lpstr>
      <vt:lpstr>Step 3   Values Transgression: Guilt  </vt:lpstr>
      <vt:lpstr>Step 3   Values Transgression: Guilt</vt:lpstr>
      <vt:lpstr>Step 3 Responding to Shame and Guilt - Remorse</vt:lpstr>
      <vt:lpstr>Step 3 Responding to Shame and Guilt - Remorse</vt:lpstr>
      <vt:lpstr>Step 3 Responding to Shame and Guilt - Remorse</vt:lpstr>
      <vt:lpstr>STEP 4  Getting unstuck  </vt:lpstr>
      <vt:lpstr>STEP 4   Getting unstuck  </vt:lpstr>
      <vt:lpstr>STEP 4  Getting unstuck  </vt:lpstr>
      <vt:lpstr>STEP 4  Exercise  Getting unstuck  </vt:lpstr>
      <vt:lpstr>STEP 4  Exercise  Getting unstuck  </vt:lpstr>
      <vt:lpstr>STEP 5  Self Forgiveness  </vt:lpstr>
      <vt:lpstr>COGNITIVE DEFUSION</vt:lpstr>
      <vt:lpstr>PRACTICE</vt:lpstr>
      <vt:lpstr>Acceptance/Willingness</vt:lpstr>
      <vt:lpstr>Acceptance/Willingness</vt:lpstr>
      <vt:lpstr>Acceptance/Willingness</vt:lpstr>
      <vt:lpstr>Acceptance/Willingness</vt:lpstr>
      <vt:lpstr>Practice</vt:lpstr>
      <vt:lpstr>THE SELF AS OBSERVER</vt:lpstr>
      <vt:lpstr>PRACTICE</vt:lpstr>
      <vt:lpstr>BEING PRESENT</vt:lpstr>
      <vt:lpstr>PRACTICE</vt:lpstr>
      <vt:lpstr>Step 6  Values for Action </vt:lpstr>
      <vt:lpstr>Step 6 Exercise Values in Action</vt:lpstr>
      <vt:lpstr>Step 7 Commit to self forgiveness</vt:lpstr>
      <vt:lpstr>Step 7 Commit to self forgiveness</vt:lpstr>
      <vt:lpstr>Practice</vt:lpstr>
      <vt:lpstr>Lets take a breath…….</vt:lpstr>
      <vt:lpstr>Psychological Flexibility </vt:lpstr>
      <vt:lpstr>ACT treatment guideline Dr  Matthew Smout CTAD  2012</vt:lpstr>
      <vt:lpstr>References</vt:lpstr>
      <vt:lpstr>References</vt:lpstr>
      <vt:lpstr>Web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Grant Dewar</dc:creator>
  <cp:lastModifiedBy>Ashley</cp:lastModifiedBy>
  <cp:revision>189</cp:revision>
  <dcterms:created xsi:type="dcterms:W3CDTF">2006-08-16T00:00:00Z</dcterms:created>
  <dcterms:modified xsi:type="dcterms:W3CDTF">2014-06-20T22:54:18Z</dcterms:modified>
</cp:coreProperties>
</file>